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65" r:id="rId3"/>
    <p:sldId id="268" r:id="rId4"/>
    <p:sldId id="271" r:id="rId6"/>
    <p:sldId id="270" r:id="rId7"/>
    <p:sldId id="275" r:id="rId8"/>
    <p:sldId id="276" r:id="rId9"/>
    <p:sldId id="277" r:id="rId10"/>
    <p:sldId id="278" r:id="rId11"/>
    <p:sldId id="274" r:id="rId12"/>
    <p:sldId id="281" r:id="rId13"/>
    <p:sldId id="269" r:id="rId14"/>
    <p:sldId id="266" r:id="rId15"/>
  </p:sldIdLst>
  <p:sldSz cx="9144000" cy="6858000" type="screen4x3"/>
  <p:notesSz cx="6858000" cy="9144000"/>
  <p:custDataLst>
    <p:tags r:id="rId19"/>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28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2" autoAdjust="0"/>
    <p:restoredTop sz="94714"/>
  </p:normalViewPr>
  <p:slideViewPr>
    <p:cSldViewPr showGuides="1">
      <p:cViewPr varScale="1">
        <p:scale>
          <a:sx n="155" d="100"/>
          <a:sy n="155" d="100"/>
        </p:scale>
        <p:origin x="1752" y="184"/>
      </p:cViewPr>
      <p:guideLst>
        <p:guide orient="horz" pos="2155"/>
        <p:guide pos="28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44.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HK"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E80306-12CA-452C-AA9F-4671429E5090}" type="datetimeFigureOut">
              <a:rPr lang="zh-HK" altLang="en-US" smtClean="0"/>
            </a:fld>
            <a:endParaRPr lang="zh-HK"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HK"/>
              <a:t>Click to edit Master text styles</a:t>
            </a:r>
            <a:endParaRPr lang="en-US" altLang="zh-HK"/>
          </a:p>
          <a:p>
            <a:pPr lvl="1"/>
            <a:r>
              <a:rPr lang="en-US" altLang="zh-HK"/>
              <a:t>Second level</a:t>
            </a:r>
            <a:endParaRPr lang="en-US" altLang="zh-HK"/>
          </a:p>
          <a:p>
            <a:pPr lvl="2"/>
            <a:r>
              <a:rPr lang="en-US" altLang="zh-HK"/>
              <a:t>Third level</a:t>
            </a:r>
            <a:endParaRPr lang="en-US" altLang="zh-HK"/>
          </a:p>
          <a:p>
            <a:pPr lvl="3"/>
            <a:r>
              <a:rPr lang="en-US" altLang="zh-HK"/>
              <a:t>Fourth level</a:t>
            </a:r>
            <a:endParaRPr lang="en-US" altLang="zh-HK"/>
          </a:p>
          <a:p>
            <a:pPr lvl="4"/>
            <a:r>
              <a:rPr lang="en-US" altLang="zh-HK"/>
              <a:t>Fifth level</a:t>
            </a:r>
            <a:endParaRPr lang="zh-HK"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HK"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DFBBA2-86C7-4061-BB27-F3B74E65D97A}" type="slidenum">
              <a:rPr lang="zh-HK" altLang="en-US" smtClean="0"/>
            </a:fld>
            <a:endParaRPr lang="zh-HK"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dirty="0"/>
              <a:t>研究背景：随着</a:t>
            </a:r>
            <a:r>
              <a:rPr lang="en-US" altLang="zh-CN" dirty="0"/>
              <a:t>“</a:t>
            </a:r>
            <a:r>
              <a:rPr lang="zh-CN" altLang="en-US" dirty="0"/>
              <a:t>一带一路</a:t>
            </a:r>
            <a:r>
              <a:rPr lang="en-US" altLang="zh-CN" dirty="0"/>
              <a:t>”</a:t>
            </a:r>
            <a:r>
              <a:rPr lang="zh-CN" altLang="en-US" dirty="0"/>
              <a:t>倡议，赴俄中国留学生数量激增，面临显著的跨文化挑战。</a:t>
            </a:r>
            <a:endParaRPr lang="zh-CN" altLang="en-US" dirty="0"/>
          </a:p>
          <a:p>
            <a:r>
              <a:rPr lang="en-US" altLang="zh-CN" dirty="0"/>
              <a:t>2. </a:t>
            </a:r>
            <a:r>
              <a:rPr lang="zh-CN" altLang="en-US" dirty="0"/>
              <a:t>核心问题：中俄饮食结构差异巨大（蔬菜</a:t>
            </a:r>
            <a:r>
              <a:rPr lang="en-US" altLang="zh-CN" dirty="0"/>
              <a:t>/</a:t>
            </a:r>
            <a:r>
              <a:rPr lang="zh-CN" altLang="en-US" dirty="0"/>
              <a:t>谷物</a:t>
            </a:r>
            <a:r>
              <a:rPr lang="en-US" altLang="zh-CN" dirty="0"/>
              <a:t> vs. </a:t>
            </a:r>
            <a:r>
              <a:rPr lang="zh-CN" altLang="en-US" dirty="0"/>
              <a:t>肉</a:t>
            </a:r>
            <a:r>
              <a:rPr lang="en-US" altLang="zh-CN" dirty="0"/>
              <a:t>/</a:t>
            </a:r>
            <a:r>
              <a:rPr lang="zh-CN" altLang="en-US" dirty="0"/>
              <a:t>奶制品），这种饮食冲击如何影响留学生的健康与心理适应？</a:t>
            </a:r>
            <a:endParaRPr lang="zh-CN" altLang="en-US" dirty="0"/>
          </a:p>
          <a:p>
            <a:r>
              <a:rPr lang="en-US" altLang="zh-CN" dirty="0"/>
              <a:t>3. </a:t>
            </a:r>
            <a:r>
              <a:rPr lang="zh-CN" altLang="en-US" dirty="0"/>
              <a:t>项目目标：不使用公开数据集，而是通过自主设计的问卷收集一手数据，利用全流程数据科学方法（</a:t>
            </a:r>
            <a:r>
              <a:rPr lang="en-US" altLang="zh-CN" dirty="0"/>
              <a:t>End-to-End Workflow</a:t>
            </a:r>
            <a:r>
              <a:rPr lang="zh-CN" altLang="en-US" dirty="0"/>
              <a:t>）量化分析这一适应过程。</a:t>
            </a:r>
            <a:endParaRPr lang="zh-CN" altLang="en-US" dirty="0"/>
          </a:p>
          <a:p>
            <a:endParaRPr lang="zh-CN" altLang="en-US" dirty="0"/>
          </a:p>
          <a:p>
            <a:r>
              <a:rPr lang="en-US" altLang="zh-CN" dirty="0"/>
              <a:t>"Welcome to our project. We focused on a real-world issue: how Chinese students adapt to the Russian diet. As we know, the food cultures are vastly different. Our motivation was not just to observe, but to quantify this impact. Instead of using off-the-shelf datasets, we conducted our own survey to build a unique dataset. Our goal is to analyze these dietary shifts and see if machine learning can predict how well a student adapts."</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dirty="0"/>
              <a:t>数据来源：自主收集的问卷数据（</a:t>
            </a:r>
            <a:r>
              <a:rPr lang="en-US" altLang="zh-CN" dirty="0"/>
              <a:t>Self-collected Survey Data</a:t>
            </a:r>
            <a:r>
              <a:rPr lang="zh-CN" altLang="en-US" dirty="0"/>
              <a:t>），涵盖不同背景的留俄学生。</a:t>
            </a:r>
            <a:endParaRPr lang="zh-CN" altLang="en-US" dirty="0"/>
          </a:p>
          <a:p>
            <a:r>
              <a:rPr lang="en-US" altLang="zh-CN" dirty="0"/>
              <a:t>2. </a:t>
            </a:r>
            <a:r>
              <a:rPr lang="zh-CN" altLang="en-US" dirty="0"/>
              <a:t>样本构成分析：学历分布以博士（</a:t>
            </a:r>
            <a:r>
              <a:rPr lang="en-US" altLang="zh-CN" dirty="0"/>
              <a:t>PhD</a:t>
            </a:r>
            <a:r>
              <a:rPr lang="zh-CN" altLang="en-US" dirty="0"/>
              <a:t>）和硕士为主，显示样本群体具有较高的学术背景；性别比例较为均衡（需解释图中</a:t>
            </a:r>
            <a:r>
              <a:rPr lang="en-US" altLang="zh-CN" dirty="0"/>
              <a:t> Label 1/2 </a:t>
            </a:r>
            <a:r>
              <a:rPr lang="zh-CN" altLang="en-US" dirty="0"/>
              <a:t>代表的具体性别）；</a:t>
            </a:r>
            <a:endParaRPr lang="zh-CN" altLang="en-US" dirty="0"/>
          </a:p>
          <a:p>
            <a:r>
              <a:rPr lang="zh-CN" altLang="en-US" dirty="0"/>
              <a:t> </a:t>
            </a:r>
            <a:r>
              <a:rPr lang="en-US" altLang="zh-CN" dirty="0"/>
              <a:t>   </a:t>
            </a:r>
            <a:r>
              <a:rPr lang="zh-CN" altLang="en-US" dirty="0"/>
              <a:t>留俄时长主要集中在</a:t>
            </a:r>
            <a:r>
              <a:rPr lang="en-US" altLang="zh-CN" dirty="0"/>
              <a:t> 1-2 </a:t>
            </a:r>
            <a:r>
              <a:rPr lang="zh-CN" altLang="en-US" dirty="0"/>
              <a:t>年及</a:t>
            </a:r>
            <a:r>
              <a:rPr lang="en-US" altLang="zh-CN" dirty="0"/>
              <a:t> 1 </a:t>
            </a:r>
            <a:r>
              <a:rPr lang="zh-CN" altLang="en-US" dirty="0"/>
              <a:t>年以下，正处于关键的适应期。</a:t>
            </a:r>
            <a:endParaRPr lang="zh-CN" altLang="en-US" dirty="0"/>
          </a:p>
          <a:p>
            <a:endParaRPr lang="zh-CN" altLang="en-US" dirty="0"/>
          </a:p>
          <a:p>
            <a:r>
              <a:rPr lang="en-US" altLang="zh-CN" dirty="0"/>
              <a:t>"Let's look at who we surveyed in Image 2. Our dataset covers a diverse group. As you can see in the bottom-left chart, the majority are PhD students, followed by Master's students. In terms of duration (bottom-right), most students have been in Russia for 1 to 2 years. This is the critical window for cultural adaptation, making them the perfect subjects for this study."</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r>
              <a:rPr lang="en-US" altLang="zh-CN" dirty="0"/>
              <a:t>1. </a:t>
            </a:r>
            <a:r>
              <a:rPr lang="zh-CN" altLang="en-US" dirty="0"/>
              <a:t>数据清洗：处理缺失值、异常值，并将模糊的问卷选项转化为计算机可理解的数值。</a:t>
            </a:r>
            <a:endParaRPr lang="zh-CN" altLang="en-US" dirty="0"/>
          </a:p>
          <a:p>
            <a:r>
              <a:rPr lang="en-US" altLang="zh-CN" dirty="0"/>
              <a:t>2. </a:t>
            </a:r>
            <a:r>
              <a:rPr lang="zh-CN" altLang="en-US" dirty="0"/>
              <a:t>特征二值化（</a:t>
            </a:r>
            <a:r>
              <a:rPr lang="en-US" altLang="zh-CN" dirty="0"/>
              <a:t>Binary Encoding</a:t>
            </a:r>
            <a:r>
              <a:rPr lang="zh-CN" altLang="en-US" dirty="0"/>
              <a:t>）：如图所示，我们将复杂的饮食习惯转化为二元特征（如</a:t>
            </a:r>
            <a:r>
              <a:rPr lang="en-US" altLang="zh-CN" dirty="0"/>
              <a:t>“Daily Meat Intake: Yes/No”</a:t>
            </a:r>
            <a:r>
              <a:rPr lang="zh-CN" altLang="en-US" dirty="0"/>
              <a:t>），这种转换虽然导致部分特征方差单一（如图中</a:t>
            </a:r>
            <a:r>
              <a:rPr lang="en-US" altLang="zh-CN" dirty="0"/>
              <a:t> 100% </a:t>
            </a:r>
            <a:r>
              <a:rPr lang="zh-CN" altLang="en-US" dirty="0"/>
              <a:t>的分布），但也帮助我们识别出了样本中高度一致的饮食行为模式，为后续特征筛选提供了依据。</a:t>
            </a:r>
            <a:endParaRPr lang="zh-CN" altLang="en-US" dirty="0"/>
          </a:p>
          <a:p>
            <a:endParaRPr lang="zh-CN" altLang="en-US" dirty="0"/>
          </a:p>
          <a:p>
            <a:r>
              <a:rPr lang="en-US" altLang="zh-CN" dirty="0"/>
              <a:t>"Before analysis, we performed rigorous data engineering. Image 4 highlights a crucial step in our cleaning process. We noticed certain variables, like 'Daily Meat Intake in Russia,' had 100% 'Yes' responses. While this confirms the high-meat diet in Russia, mathematically, a feature with zero variance offers no information to a machine learning model. Therefore, we identified and removed these specific columns to improve our model's efficiency."</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蔬菜危机</a:t>
            </a:r>
            <a:r>
              <a:rPr lang="en-US" altLang="zh-CN" dirty="0"/>
              <a:t>”</a:t>
            </a:r>
            <a:r>
              <a:rPr lang="zh-CN" altLang="en-US" dirty="0"/>
              <a:t>：数据显示，大部分学生在俄期间蔬菜摄入量呈现</a:t>
            </a:r>
            <a:r>
              <a:rPr lang="en-US" altLang="zh-CN" dirty="0"/>
              <a:t>“Minor Decrease”</a:t>
            </a:r>
            <a:r>
              <a:rPr lang="zh-CN" altLang="en-US" dirty="0"/>
              <a:t>甚至更少，反映了当地蔬菜供应或饮食习惯的客观限制。</a:t>
            </a:r>
            <a:endParaRPr lang="zh-CN" altLang="en-US" dirty="0"/>
          </a:p>
          <a:p>
            <a:pPr indent="0">
              <a:buFont typeface="Arial" panose="020B0604020202020204" pitchFamily="34" charset="0"/>
              <a:buNone/>
            </a:pPr>
            <a:r>
              <a:rPr lang="en-US" altLang="zh-CN" dirty="0"/>
              <a:t>2. </a:t>
            </a:r>
            <a:r>
              <a:rPr lang="zh-CN" altLang="en-US" dirty="0"/>
              <a:t>肉类与快餐的增加：相比之下，快餐（</a:t>
            </a:r>
            <a:r>
              <a:rPr lang="en-US" altLang="zh-CN" dirty="0"/>
              <a:t>Fast Food</a:t>
            </a:r>
            <a:r>
              <a:rPr lang="zh-CN" altLang="en-US" dirty="0"/>
              <a:t>）的摄入量有明显上升趋势，肉类摄入虽然有波动，但在特定群体中依然保持高位。这量化了典型的</a:t>
            </a:r>
            <a:r>
              <a:rPr lang="en-US" altLang="zh-CN" dirty="0"/>
              <a:t>“</a:t>
            </a:r>
            <a:r>
              <a:rPr lang="zh-CN" altLang="en-US" dirty="0"/>
              <a:t>高热量、低纤维</a:t>
            </a:r>
            <a:r>
              <a:rPr lang="en-US" altLang="zh-CN" dirty="0"/>
              <a:t>”</a:t>
            </a:r>
            <a:r>
              <a:rPr lang="zh-CN" altLang="en-US" dirty="0"/>
              <a:t>饮食结构转变。</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"Now for the core exploratory analysis in Image 1. This visualization confirms the dietary shift. Look at the top left: Vegetable consumption shows a clear downward trend. In contrast, the top right shows Meat consumption increasing. Also, note the Fast Food chart—consumption has gone up. This quantitatively confirms that students are indeed eating more meat and fast food while struggling to maintain vegetable intake."</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变量相关性探索：通过热力图（</a:t>
            </a:r>
            <a:r>
              <a:rPr lang="en-US" altLang="zh-CN" dirty="0"/>
              <a:t>Heatmap</a:t>
            </a:r>
            <a:r>
              <a:rPr lang="zh-CN" altLang="en-US" dirty="0"/>
              <a:t>）分析各变量间的线性关系。</a:t>
            </a:r>
            <a:r>
              <a:rPr lang="en-US" altLang="zh-CN" dirty="0"/>
              <a:t>2. </a:t>
            </a:r>
            <a:r>
              <a:rPr lang="zh-CN" altLang="en-US" dirty="0"/>
              <a:t>关键发现：整体特征间的相关系数较低，说明饮食适应是一个受多因素影响的复杂非线性过程。</a:t>
            </a:r>
            <a:r>
              <a:rPr lang="en-US" altLang="zh-CN" dirty="0"/>
              <a:t>3. </a:t>
            </a:r>
            <a:r>
              <a:rPr lang="zh-CN" altLang="en-US" dirty="0"/>
              <a:t>局部强相关：例如海鲜（</a:t>
            </a:r>
            <a:r>
              <a:rPr lang="en-US" altLang="zh-CN" dirty="0"/>
              <a:t>Seafood</a:t>
            </a:r>
            <a:r>
              <a:rPr lang="zh-CN" altLang="en-US" dirty="0"/>
              <a:t>）与蔬菜（</a:t>
            </a:r>
            <a:r>
              <a:rPr lang="en-US" altLang="zh-CN" dirty="0"/>
              <a:t>Vegetable</a:t>
            </a:r>
            <a:r>
              <a:rPr lang="zh-CN" altLang="en-US" dirty="0"/>
              <a:t>）消费变化呈现中等正相关，暗示追求健康饮食的学生往往会同时调整多类食物的摄入。这指导了我们在后续建模中选择非线性模型。</a:t>
            </a:r>
            <a:endParaRPr lang="zh-CN" altLang="en-US" dirty="0"/>
          </a:p>
          <a:p>
            <a:pPr indent="0">
              <a:buFont typeface="Arial" panose="020B0604020202020204" pitchFamily="34" charset="0"/>
              <a:buNone/>
            </a:pPr>
            <a:endParaRPr lang="en-US" altLang="zh-CN" dirty="0"/>
          </a:p>
          <a:p>
            <a:pPr indent="0">
              <a:buFont typeface="Arial" panose="020B0604020202020204" pitchFamily="34" charset="0"/>
              <a:buNone/>
            </a:pPr>
            <a:r>
              <a:rPr lang="en-US" altLang="zh-CN" dirty="0"/>
              <a:t>"How did these changes affect them? Image 3 reveals some surprises. Top-left: The structural change in diet was rated as 'Moderate' to 'Large' for most. However, look at the bottom-left regarding Weight Change. Despite eating more meat and fast food, most students reported 'No Change' or even 'Weight Loss.' This suggests that while the food type changed, total caloric intake might not have increased, possibly due to stress or lack of appetite for the new food."</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任务定义：尝试使用回归模型（</a:t>
            </a:r>
            <a:r>
              <a:rPr lang="en-US" altLang="zh-CN" dirty="0"/>
              <a:t>Regression</a:t>
            </a:r>
            <a:r>
              <a:rPr lang="zh-CN" altLang="en-US" dirty="0"/>
              <a:t>）预测饮食改变的具体程度（</a:t>
            </a:r>
            <a:r>
              <a:rPr lang="en-US" altLang="zh-CN" dirty="0"/>
              <a:t>Degree of Change</a:t>
            </a:r>
            <a:r>
              <a:rPr lang="zh-CN" altLang="en-US" dirty="0"/>
              <a:t>）。</a:t>
            </a:r>
            <a:endParaRPr lang="zh-CN" altLang="en-US" dirty="0"/>
          </a:p>
          <a:p>
            <a:pPr indent="0">
              <a:buFont typeface="Arial" panose="020B0604020202020204" pitchFamily="34" charset="0"/>
              <a:buNone/>
            </a:pPr>
            <a:r>
              <a:rPr lang="en-US" altLang="zh-CN" dirty="0"/>
              <a:t>2. </a:t>
            </a:r>
            <a:r>
              <a:rPr lang="zh-CN" altLang="en-US" dirty="0"/>
              <a:t>模型表现：所有模型（</a:t>
            </a:r>
            <a:r>
              <a:rPr lang="en-US" altLang="zh-CN" dirty="0"/>
              <a:t>Linear, SVR, RF, GBM</a:t>
            </a:r>
            <a:r>
              <a:rPr lang="zh-CN" altLang="en-US" dirty="0"/>
              <a:t>）的</a:t>
            </a:r>
            <a:r>
              <a:rPr lang="en-US" altLang="zh-CN" dirty="0"/>
              <a:t> </a:t>
            </a:r>
            <a:r>
              <a:rPr lang="en-US" altLang="zh-CN" dirty="0"/>
              <a:t>R^2 </a:t>
            </a:r>
            <a:r>
              <a:rPr lang="zh-CN" altLang="en-US" dirty="0"/>
              <a:t>分数均为负数，表现不佳。</a:t>
            </a:r>
            <a:endParaRPr lang="zh-CN" altLang="en-US" dirty="0"/>
          </a:p>
          <a:p>
            <a:pPr indent="0">
              <a:buFont typeface="Arial" panose="020B0604020202020204" pitchFamily="34" charset="0"/>
              <a:buNone/>
            </a:pPr>
            <a:r>
              <a:rPr lang="en-US" altLang="zh-CN" dirty="0"/>
              <a:t>3. </a:t>
            </a:r>
            <a:r>
              <a:rPr lang="zh-CN" altLang="en-US" dirty="0"/>
              <a:t>原因分析（</a:t>
            </a:r>
            <a:r>
              <a:rPr lang="en-US" altLang="zh-CN" dirty="0"/>
              <a:t>Reflection</a:t>
            </a:r>
            <a:r>
              <a:rPr lang="zh-CN" altLang="en-US" dirty="0"/>
              <a:t>）：饮食改变程度是一个极为主观的变量（</a:t>
            </a:r>
            <a:r>
              <a:rPr lang="en-US" altLang="zh-CN" dirty="0"/>
              <a:t>Subjective Metric</a:t>
            </a:r>
            <a:r>
              <a:rPr lang="zh-CN" altLang="en-US" dirty="0"/>
              <a:t>），且样本量相对较小，数据中存在大量非线性噪音，导致回归模型难以拟合。这促使我们将策略转向分类任务。</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"We used a Correlation Matrix (Image 5) to select features for our models. As you can see, the colors are mostly light, indicating weak linear correlations between variables. For example, 'Duration of Stay' doesn't strongly correlate with 'Diet Structure Change.' This lack of strong linearity gave us a hint that simple linear models might struggle to capture the patterns in this complex behavioral data."</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策略调整：将任务转换为预测学生是否持有</a:t>
            </a:r>
            <a:r>
              <a:rPr lang="en-US" altLang="zh-CN" dirty="0"/>
              <a:t>“</a:t>
            </a:r>
            <a:r>
              <a:rPr lang="zh-CN" altLang="en-US" dirty="0"/>
              <a:t>积极适应态度</a:t>
            </a:r>
            <a:r>
              <a:rPr lang="en-US" altLang="zh-CN" dirty="0"/>
              <a:t>”</a:t>
            </a:r>
            <a:r>
              <a:rPr lang="zh-CN" altLang="en-US" dirty="0"/>
              <a:t>（</a:t>
            </a:r>
            <a:r>
              <a:rPr lang="en-US" altLang="zh-CN" dirty="0"/>
              <a:t>Positive Attitude Classification</a:t>
            </a:r>
            <a:r>
              <a:rPr lang="zh-CN" altLang="en-US" dirty="0"/>
              <a:t>）。</a:t>
            </a:r>
            <a:r>
              <a:rPr lang="en-US" altLang="zh-CN" dirty="0"/>
              <a:t>2. </a:t>
            </a:r>
            <a:r>
              <a:rPr lang="zh-CN" altLang="en-US" dirty="0"/>
              <a:t>随机森林的胜利：</a:t>
            </a:r>
            <a:r>
              <a:rPr lang="en-US" altLang="zh-CN" dirty="0"/>
              <a:t>Random Forest Classifier </a:t>
            </a:r>
            <a:r>
              <a:rPr lang="zh-CN" altLang="en-US" dirty="0"/>
              <a:t>取得了最高的</a:t>
            </a:r>
            <a:r>
              <a:rPr lang="en-US" altLang="zh-CN" dirty="0"/>
              <a:t> AUC (0.7917)</a:t>
            </a:r>
            <a:r>
              <a:rPr lang="zh-CN" altLang="en-US" dirty="0"/>
              <a:t>，</a:t>
            </a:r>
            <a:r>
              <a:rPr lang="en-US" altLang="zh-CN" dirty="0"/>
              <a:t>ROC </a:t>
            </a:r>
            <a:r>
              <a:rPr lang="zh-CN" altLang="en-US" dirty="0"/>
              <a:t>曲线显示其具有良好的泛化能力。</a:t>
            </a:r>
            <a:r>
              <a:rPr lang="en-US" altLang="zh-CN" dirty="0"/>
              <a:t>3. </a:t>
            </a:r>
            <a:r>
              <a:rPr lang="zh-CN" altLang="en-US" dirty="0"/>
              <a:t>结论：虽然很难预测具体的改变数值，但通过机器学习，我们可以有效识别出哪些特征（如留俄时长、口味偏好）最能预示一个学生能否积极适应饮食变化。</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"We first attempted a Regression task to predict exactly 'how much' a student's diet would change. As shown in Image 6, the results were poor, with negative R-squared scores. The SVR plot on the right shows predicted points scattered far from the ideal red line. We analyzed this honestly: the target variable is highly subjective, and the sample size was small. Instead of forcing a bad model, we decided to pivot our strategy to a Classification task."</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关键结论：留俄学生普遍面临</a:t>
            </a:r>
            <a:r>
              <a:rPr lang="en-US" altLang="zh-CN" dirty="0"/>
              <a:t>“</a:t>
            </a:r>
            <a:r>
              <a:rPr lang="zh-CN" altLang="en-US" dirty="0"/>
              <a:t>少菜多肉</a:t>
            </a:r>
            <a:r>
              <a:rPr lang="en-US" altLang="zh-CN" dirty="0"/>
              <a:t>”</a:t>
            </a:r>
            <a:r>
              <a:rPr lang="zh-CN" altLang="en-US" dirty="0"/>
              <a:t>的挑战，适应期约为</a:t>
            </a:r>
            <a:r>
              <a:rPr lang="en-US" altLang="zh-CN" dirty="0"/>
              <a:t> 1-3 </a:t>
            </a:r>
            <a:r>
              <a:rPr lang="zh-CN" altLang="en-US" dirty="0"/>
              <a:t>个月；机器学习证明了适应态度是可以被预测的。</a:t>
            </a:r>
            <a:endParaRPr lang="zh-CN" altLang="en-US" dirty="0"/>
          </a:p>
          <a:p>
            <a:pPr indent="0">
              <a:buFont typeface="Arial" panose="020B0604020202020204" pitchFamily="34" charset="0"/>
              <a:buNone/>
            </a:pPr>
            <a:r>
              <a:rPr lang="en-US" altLang="zh-CN" dirty="0"/>
              <a:t>2. </a:t>
            </a:r>
            <a:r>
              <a:rPr lang="zh-CN" altLang="en-US" dirty="0"/>
              <a:t>局限性（</a:t>
            </a:r>
            <a:r>
              <a:rPr lang="en-US" altLang="zh-CN" dirty="0"/>
              <a:t>Limitations</a:t>
            </a:r>
            <a:r>
              <a:rPr lang="zh-CN" altLang="en-US" dirty="0"/>
              <a:t>）：样本量（</a:t>
            </a:r>
            <a:r>
              <a:rPr lang="en-US" altLang="zh-CN" dirty="0"/>
              <a:t>Sample Size</a:t>
            </a:r>
            <a:r>
              <a:rPr lang="zh-CN" altLang="en-US" dirty="0"/>
              <a:t>）受限可能影响模型的稳定性；部分问卷数据的自我报告（</a:t>
            </a:r>
            <a:r>
              <a:rPr lang="en-US" altLang="zh-CN" dirty="0"/>
              <a:t>Self-reported</a:t>
            </a:r>
            <a:r>
              <a:rPr lang="zh-CN" altLang="en-US" dirty="0"/>
              <a:t>）性质可能带来偏差。</a:t>
            </a:r>
            <a:endParaRPr lang="zh-CN" altLang="en-US" dirty="0"/>
          </a:p>
          <a:p>
            <a:pPr indent="0">
              <a:buFont typeface="Arial" panose="020B0604020202020204" pitchFamily="34" charset="0"/>
              <a:buNone/>
            </a:pPr>
            <a:r>
              <a:rPr lang="en-US" altLang="zh-CN" dirty="0"/>
              <a:t>3. </a:t>
            </a:r>
            <a:r>
              <a:rPr lang="zh-CN" altLang="en-US" dirty="0"/>
              <a:t>未来展望：建议未来的研究结合更客观的生理指标（如体检数据），并扩大样本范围以提升模型的鲁棒性。</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"This pivot was successful. We redefined the problem: Can we predict if a student will have a 'Positive Attitude' towards the new diet? As seen in Image 7, the Random Forest Classifier performed excellently, achieving an AUC score of nearly 0.8. This proves that while we can't predict the exact degree of change, we can effectively identify which students are likely to adapt positively based on their dietary habits."</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txBody>
          <a:bodyPr/>
          <a:lstStyle/>
          <a:p>
            <a:endParaRPr lang="zh-CN" altLang="en-US"/>
          </a:p>
        </p:txBody>
      </p:sp>
      <p:sp>
        <p:nvSpPr>
          <p:cNvPr id="3" name="备注占位符 2"/>
          <p:cNvSpPr>
            <a:spLocks noGrp="1"/>
          </p:cNvSpPr>
          <p:nvPr>
            <p:ph type="body" idx="1"/>
          </p:nvPr>
        </p:nvSpPr>
        <p:spPr/>
        <p:txBody>
          <a:bodyPr/>
          <a:lstStyle/>
          <a:p>
            <a:pPr indent="0">
              <a:buFont typeface="Arial" panose="020B0604020202020204" pitchFamily="34" charset="0"/>
              <a:buNone/>
            </a:pPr>
            <a:r>
              <a:rPr lang="en-US" altLang="zh-CN" dirty="0"/>
              <a:t>1. </a:t>
            </a:r>
            <a:r>
              <a:rPr lang="zh-CN" altLang="en-US" dirty="0"/>
              <a:t>关键结论：留俄学生普遍面临</a:t>
            </a:r>
            <a:r>
              <a:rPr lang="en-US" altLang="zh-CN" dirty="0"/>
              <a:t>“</a:t>
            </a:r>
            <a:r>
              <a:rPr lang="zh-CN" altLang="en-US" dirty="0"/>
              <a:t>少菜多肉</a:t>
            </a:r>
            <a:r>
              <a:rPr lang="en-US" altLang="zh-CN" dirty="0"/>
              <a:t>”</a:t>
            </a:r>
            <a:r>
              <a:rPr lang="zh-CN" altLang="en-US" dirty="0"/>
              <a:t>的挑战，适应期约为</a:t>
            </a:r>
            <a:r>
              <a:rPr lang="en-US" altLang="zh-CN" dirty="0"/>
              <a:t> 1-3 </a:t>
            </a:r>
            <a:r>
              <a:rPr lang="zh-CN" altLang="en-US" dirty="0"/>
              <a:t>个月；机器学习证明了适应态度是可以被预测的。</a:t>
            </a:r>
            <a:endParaRPr lang="zh-CN" altLang="en-US" dirty="0"/>
          </a:p>
          <a:p>
            <a:pPr indent="0">
              <a:buFont typeface="Arial" panose="020B0604020202020204" pitchFamily="34" charset="0"/>
              <a:buNone/>
            </a:pPr>
            <a:r>
              <a:rPr lang="en-US" altLang="zh-CN" dirty="0"/>
              <a:t>2. </a:t>
            </a:r>
            <a:r>
              <a:rPr lang="zh-CN" altLang="en-US" dirty="0"/>
              <a:t>局限性（</a:t>
            </a:r>
            <a:r>
              <a:rPr lang="en-US" altLang="zh-CN" dirty="0"/>
              <a:t>Limitations</a:t>
            </a:r>
            <a:r>
              <a:rPr lang="zh-CN" altLang="en-US" dirty="0"/>
              <a:t>）：样本量（</a:t>
            </a:r>
            <a:r>
              <a:rPr lang="en-US" altLang="zh-CN" dirty="0"/>
              <a:t>Sample Size</a:t>
            </a:r>
            <a:r>
              <a:rPr lang="zh-CN" altLang="en-US" dirty="0"/>
              <a:t>）受限可能影响模型的稳定性；部分问卷数据的自我报告（</a:t>
            </a:r>
            <a:r>
              <a:rPr lang="en-US" altLang="zh-CN" dirty="0"/>
              <a:t>Self-reported</a:t>
            </a:r>
            <a:r>
              <a:rPr lang="zh-CN" altLang="en-US" dirty="0"/>
              <a:t>）性质可能带来偏差。</a:t>
            </a:r>
            <a:endParaRPr lang="zh-CN" altLang="en-US" dirty="0"/>
          </a:p>
          <a:p>
            <a:pPr indent="0">
              <a:buFont typeface="Arial" panose="020B0604020202020204" pitchFamily="34" charset="0"/>
              <a:buNone/>
            </a:pPr>
            <a:r>
              <a:rPr lang="en-US" altLang="zh-CN" dirty="0"/>
              <a:t>3. </a:t>
            </a:r>
            <a:r>
              <a:rPr lang="zh-CN" altLang="en-US" dirty="0"/>
              <a:t>未来展望：建议未来的研究结合更客观的生理指标（如体检数据），并扩大样本范围以提升模型的鲁棒性。</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"To conclude, our project confirms that Chinese students in Russia undergo significant dietary restructuring, specifically eating more meat and fewer vegetables. From a data science perspective, we learned that behavioral data is complex; while linear regression failed, Random Forest classification proved to be a powerful tool for understanding adaptation attitudes. Future work would focus on expanding our dataset to improve model robustness. Thank you."</a:t>
            </a:r>
            <a:endParaRPr lang="en-US" altLang="zh-CN" dirty="0"/>
          </a:p>
        </p:txBody>
      </p:sp>
      <p:sp>
        <p:nvSpPr>
          <p:cNvPr id="4" name="灯片编号占位符 3"/>
          <p:cNvSpPr>
            <a:spLocks noGrp="1"/>
          </p:cNvSpPr>
          <p:nvPr>
            <p:ph type="sldNum" sz="quarter" idx="5"/>
          </p:nvPr>
        </p:nvSpPr>
        <p:spPr/>
        <p:txBody>
          <a:bodyPr/>
          <a:lstStyle/>
          <a:p>
            <a:fld id="{84DFBBA2-86C7-4061-BB27-F3B74E65D97A}" type="slidenum">
              <a:rPr lang="zh-HK" altLang="en-US" smtClean="0"/>
            </a:fld>
            <a:endParaRPr lang="zh-HK"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E848DF09-2D76-C045-AB34-2A4E6EFE9A0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C068F7-BFB2-EC4A-9F60-FD8CFE91B22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l="-4000" r="-3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tx1"/>
                </a:solidFill>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E848DF09-2D76-C045-AB34-2A4E6EFE9A0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C068F7-BFB2-EC4A-9F60-FD8CFE91B22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l="-1000" r="-33000"/>
          </a:stretch>
        </a:blip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4"/>
          </p:nvPr>
        </p:nvSpPr>
        <p:spPr/>
        <p:txBody>
          <a:bodyPr/>
          <a:lstStyle/>
          <a:p>
            <a:fld id="{E848DF09-2D76-C045-AB34-2A4E6EFE9A01}" type="datetimeFigureOut">
              <a:rPr lang="en-US" smtClean="0"/>
            </a:fld>
            <a:endParaRPr lang="en-US"/>
          </a:p>
        </p:txBody>
      </p:sp>
      <p:sp>
        <p:nvSpPr>
          <p:cNvPr id="9" name="Footer Placeholder 8"/>
          <p:cNvSpPr>
            <a:spLocks noGrp="1"/>
          </p:cNvSpPr>
          <p:nvPr>
            <p:ph type="ftr" sz="quarter" idx="15"/>
          </p:nvPr>
        </p:nvSpPr>
        <p:spPr/>
        <p:txBody>
          <a:bodyPr/>
          <a:lstStyle/>
          <a:p>
            <a:endParaRPr lang="en-US"/>
          </a:p>
        </p:txBody>
      </p:sp>
      <p:sp>
        <p:nvSpPr>
          <p:cNvPr id="10" name="Slide Number Placeholder 9"/>
          <p:cNvSpPr>
            <a:spLocks noGrp="1"/>
          </p:cNvSpPr>
          <p:nvPr>
            <p:ph type="sldNum" sz="quarter" idx="16"/>
          </p:nvPr>
        </p:nvSpPr>
        <p:spPr/>
        <p:txBody>
          <a:bodyPr/>
          <a:lstStyle/>
          <a:p>
            <a:fld id="{D8C068F7-BFB2-EC4A-9F60-FD8CFE91B22E}" type="slidenum">
              <a:rPr lang="en-US" smtClean="0"/>
            </a:fld>
            <a:endParaRPr lang="en-US"/>
          </a:p>
        </p:txBody>
      </p:sp>
      <p:sp>
        <p:nvSpPr>
          <p:cNvPr id="11" name="Title 1"/>
          <p:cNvSpPr>
            <a:spLocks noGrp="1"/>
          </p:cNvSpPr>
          <p:nvPr>
            <p:ph type="title"/>
          </p:nvPr>
        </p:nvSpPr>
        <p:spPr>
          <a:xfrm>
            <a:off x="628650" y="1089969"/>
            <a:ext cx="7886700" cy="1325563"/>
          </a:xfrm>
        </p:spPr>
        <p:txBody>
          <a:bodyPr/>
          <a:lstStyle>
            <a:lvl1pPr>
              <a:defRPr>
                <a:solidFill>
                  <a:schemeClr val="tx1"/>
                </a:solidFill>
              </a:defRPr>
            </a:lvl1pPr>
          </a:lstStyle>
          <a:p>
            <a:r>
              <a:rPr lang="en-US" dirty="0"/>
              <a:t>Click to edit Master title style</a:t>
            </a:r>
            <a:endParaRPr lang="en-US" dirty="0"/>
          </a:p>
        </p:txBody>
      </p:sp>
      <p:sp>
        <p:nvSpPr>
          <p:cNvPr id="12" name="Content Placeholder 6"/>
          <p:cNvSpPr>
            <a:spLocks noGrp="1"/>
          </p:cNvSpPr>
          <p:nvPr>
            <p:ph sz="quarter" idx="12"/>
          </p:nvPr>
        </p:nvSpPr>
        <p:spPr>
          <a:xfrm>
            <a:off x="628650" y="2627313"/>
            <a:ext cx="7886700" cy="30400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Footer Placeholder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48DF09-2D76-C045-AB34-2A4E6EFE9A01}" type="datetimeFigureOut">
              <a:rPr lang="en-US" smtClean="0"/>
            </a:fld>
            <a:endParaRPr lang="en-US"/>
          </a:p>
        </p:txBody>
      </p:sp>
      <p:sp>
        <p:nvSpPr>
          <p:cNvPr id="5" name="Slide Number Placeholder 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C068F7-BFB2-EC4A-9F60-FD8CFE91B22E}" type="slidenum">
              <a:rPr lang="en-US" smtClean="0"/>
            </a:fld>
            <a:endParaRPr lang="en-US"/>
          </a:p>
        </p:txBody>
      </p:sp>
      <p:sp>
        <p:nvSpPr>
          <p:cNvPr id="6" name="Text Placeholder 5"/>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2" Type="http://schemas.openxmlformats.org/officeDocument/2006/relationships/notesSlide" Target="../notesSlides/notesSlide9.xml"/><Relationship Id="rId21" Type="http://schemas.openxmlformats.org/officeDocument/2006/relationships/slideLayout" Target="../slideLayouts/slideLayout4.xml"/><Relationship Id="rId20" Type="http://schemas.openxmlformats.org/officeDocument/2006/relationships/tags" Target="../tags/tag43.xml"/><Relationship Id="rId2" Type="http://schemas.openxmlformats.org/officeDocument/2006/relationships/tags" Target="../tags/tag25.xml"/><Relationship Id="rId19" Type="http://schemas.openxmlformats.org/officeDocument/2006/relationships/tags" Target="../tags/tag42.xml"/><Relationship Id="rId18" Type="http://schemas.openxmlformats.org/officeDocument/2006/relationships/tags" Target="../tags/tag41.xml"/><Relationship Id="rId17" Type="http://schemas.openxmlformats.org/officeDocument/2006/relationships/tags" Target="../tags/tag40.xml"/><Relationship Id="rId16" Type="http://schemas.openxmlformats.org/officeDocument/2006/relationships/tags" Target="../tags/tag39.xml"/><Relationship Id="rId15" Type="http://schemas.openxmlformats.org/officeDocument/2006/relationships/tags" Target="../tags/tag38.xml"/><Relationship Id="rId14" Type="http://schemas.openxmlformats.org/officeDocument/2006/relationships/tags" Target="../tags/tag37.xml"/><Relationship Id="rId13" Type="http://schemas.openxmlformats.org/officeDocument/2006/relationships/tags" Target="../tags/tag36.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4" Type="http://schemas.openxmlformats.org/officeDocument/2006/relationships/notesSlide" Target="../notesSlides/notesSlide1.xml"/><Relationship Id="rId13" Type="http://schemas.openxmlformats.org/officeDocument/2006/relationships/slideLayout" Target="../slideLayouts/slideLayout4.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3.xml"/><Relationship Id="rId10" Type="http://schemas.openxmlformats.org/officeDocument/2006/relationships/slideLayout" Target="../slideLayouts/slideLayout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3204354" y="1341254"/>
            <a:ext cx="547370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PMingLiU" charset="-120"/>
              </a:defRPr>
            </a:lvl1pPr>
            <a:lvl2pPr marL="742950" indent="-285750" eaLnBrk="0" hangingPunct="0">
              <a:defRPr kumimoji="1">
                <a:solidFill>
                  <a:schemeClr val="tx1"/>
                </a:solidFill>
                <a:latin typeface="Arial" panose="020B0604020202020204" pitchFamily="34" charset="0"/>
                <a:ea typeface="PMingLiU" charset="-120"/>
              </a:defRPr>
            </a:lvl2pPr>
            <a:lvl3pPr marL="1143000" indent="-228600" eaLnBrk="0" hangingPunct="0">
              <a:defRPr kumimoji="1">
                <a:solidFill>
                  <a:schemeClr val="tx1"/>
                </a:solidFill>
                <a:latin typeface="Arial" panose="020B0604020202020204" pitchFamily="34" charset="0"/>
                <a:ea typeface="PMingLiU" charset="-120"/>
              </a:defRPr>
            </a:lvl3pPr>
            <a:lvl4pPr marL="1600200" indent="-228600" eaLnBrk="0" hangingPunct="0">
              <a:defRPr kumimoji="1">
                <a:solidFill>
                  <a:schemeClr val="tx1"/>
                </a:solidFill>
                <a:latin typeface="Arial" panose="020B0604020202020204" pitchFamily="34" charset="0"/>
                <a:ea typeface="PMingLiU" charset="-120"/>
              </a:defRPr>
            </a:lvl4pPr>
            <a:lvl5pPr marL="2057400" indent="-228600" eaLnBrk="0" hangingPunct="0">
              <a:defRPr kumimoji="1">
                <a:solidFill>
                  <a:schemeClr val="tx1"/>
                </a:solidFill>
                <a:latin typeface="Arial" panose="020B0604020202020204" pitchFamily="34" charset="0"/>
                <a:ea typeface="PMingLiU"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9pPr>
          </a:lstStyle>
          <a:p>
            <a:pPr algn="l" eaLnBrk="1" hangingPunct="1">
              <a:spcBef>
                <a:spcPct val="50000"/>
              </a:spcBef>
            </a:pPr>
            <a:r>
              <a:rPr lang="en-US" altLang="zh-CN" sz="4800" b="1" dirty="0">
                <a:ea typeface="Arial" panose="020B0604020202020204" pitchFamily="34" charset="0"/>
                <a:cs typeface="Arial" panose="020B0604020202020204" pitchFamily="34" charset="0"/>
              </a:rPr>
              <a:t>Changes in Dietary Habits of Chinese Students in Russia</a:t>
            </a:r>
            <a:endParaRPr lang="en-US" altLang="zh-CN" sz="4800" b="1" dirty="0">
              <a:ea typeface="Arial" panose="020B0604020202020204" pitchFamily="34" charset="0"/>
              <a:cs typeface="Arial" panose="020B0604020202020204" pitchFamily="34" charset="0"/>
            </a:endParaRPr>
          </a:p>
        </p:txBody>
      </p:sp>
      <p:sp>
        <p:nvSpPr>
          <p:cNvPr id="4" name="Text Box 4"/>
          <p:cNvSpPr txBox="1">
            <a:spLocks noChangeArrowheads="1"/>
          </p:cNvSpPr>
          <p:nvPr/>
        </p:nvSpPr>
        <p:spPr bwMode="auto">
          <a:xfrm>
            <a:off x="3275965" y="5012690"/>
            <a:ext cx="467296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kumimoji="1">
                <a:solidFill>
                  <a:schemeClr val="tx1"/>
                </a:solidFill>
                <a:latin typeface="Arial" panose="020B0604020202020204" pitchFamily="34" charset="0"/>
                <a:ea typeface="PMingLiU" charset="-120"/>
              </a:defRPr>
            </a:lvl1pPr>
            <a:lvl2pPr marL="742950" indent="-285750" eaLnBrk="0" hangingPunct="0">
              <a:defRPr kumimoji="1">
                <a:solidFill>
                  <a:schemeClr val="tx1"/>
                </a:solidFill>
                <a:latin typeface="Arial" panose="020B0604020202020204" pitchFamily="34" charset="0"/>
                <a:ea typeface="PMingLiU" charset="-120"/>
              </a:defRPr>
            </a:lvl2pPr>
            <a:lvl3pPr marL="1143000" indent="-228600" eaLnBrk="0" hangingPunct="0">
              <a:defRPr kumimoji="1">
                <a:solidFill>
                  <a:schemeClr val="tx1"/>
                </a:solidFill>
                <a:latin typeface="Arial" panose="020B0604020202020204" pitchFamily="34" charset="0"/>
                <a:ea typeface="PMingLiU" charset="-120"/>
              </a:defRPr>
            </a:lvl3pPr>
            <a:lvl4pPr marL="1600200" indent="-228600" eaLnBrk="0" hangingPunct="0">
              <a:defRPr kumimoji="1">
                <a:solidFill>
                  <a:schemeClr val="tx1"/>
                </a:solidFill>
                <a:latin typeface="Arial" panose="020B0604020202020204" pitchFamily="34" charset="0"/>
                <a:ea typeface="PMingLiU" charset="-120"/>
              </a:defRPr>
            </a:lvl4pPr>
            <a:lvl5pPr marL="2057400" indent="-228600" eaLnBrk="0" hangingPunct="0">
              <a:defRPr kumimoji="1">
                <a:solidFill>
                  <a:schemeClr val="tx1"/>
                </a:solidFill>
                <a:latin typeface="Arial" panose="020B0604020202020204" pitchFamily="34" charset="0"/>
                <a:ea typeface="PMingLiU"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PMingLiU" charset="-120"/>
              </a:defRPr>
            </a:lvl9pPr>
          </a:lstStyle>
          <a:p>
            <a:pPr algn="r" eaLnBrk="1" hangingPunct="1">
              <a:spcBef>
                <a:spcPct val="50000"/>
              </a:spcBef>
            </a:pPr>
            <a:r>
              <a:rPr lang="en-US" altLang="zh-CN" sz="2400" dirty="0">
                <a:ea typeface="Arial" panose="020B0604020202020204" pitchFamily="34" charset="0"/>
                <a:cs typeface="Arial" panose="020B0604020202020204" pitchFamily="34" charset="0"/>
              </a:rPr>
              <a:t>Group </a:t>
            </a:r>
            <a:r>
              <a:rPr lang="en-US" altLang="zh-CN" sz="2400" dirty="0">
                <a:ea typeface="Arial" panose="020B0604020202020204" pitchFamily="34" charset="0"/>
                <a:cs typeface="Arial" panose="020B0604020202020204" pitchFamily="34" charset="0"/>
              </a:rPr>
              <a:t>AP</a:t>
            </a:r>
            <a:endParaRPr lang="en-US" altLang="zh-CN" sz="2400" dirty="0">
              <a:ea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Conclusion &amp; Reflection</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sp>
        <p:nvSpPr>
          <p:cNvPr id="5" name="矩形: 圆角 2"/>
          <p:cNvSpPr/>
          <p:nvPr>
            <p:custDataLst>
              <p:tags r:id="rId1"/>
            </p:custDataLst>
          </p:nvPr>
        </p:nvSpPr>
        <p:spPr>
          <a:xfrm>
            <a:off x="335915" y="2491105"/>
            <a:ext cx="1928495" cy="2966720"/>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9680" tIns="34840" rIns="69680" bIns="34840" rtlCol="0" anchor="ctr"/>
          <a:p>
            <a:endParaRPr lang="zh-CN" altLang="en-US" sz="1220">
              <a:solidFill>
                <a:schemeClr val="bg1"/>
              </a:solidFill>
              <a:latin typeface="+mj-ea"/>
              <a:ea typeface="+mj-ea"/>
            </a:endParaRPr>
          </a:p>
        </p:txBody>
      </p:sp>
      <p:sp>
        <p:nvSpPr>
          <p:cNvPr id="8" name="矩形 7"/>
          <p:cNvSpPr/>
          <p:nvPr>
            <p:custDataLst>
              <p:tags r:id="rId2"/>
            </p:custDataLst>
          </p:nvPr>
        </p:nvSpPr>
        <p:spPr>
          <a:xfrm>
            <a:off x="480695" y="3361055"/>
            <a:ext cx="1579245" cy="1362075"/>
          </a:xfrm>
          <a:prstGeom prst="rect">
            <a:avLst/>
          </a:prstGeom>
          <a:noFill/>
        </p:spPr>
        <p:txBody>
          <a:bodyPr wrap="square" lIns="0" tIns="0" rIns="0" bIns="0" rtlCol="0" anchor="t" anchorCtr="0">
            <a:noAutofit/>
          </a:bodyPr>
          <a:p>
            <a:pPr marL="171450" indent="-171450" algn="just">
              <a:lnSpc>
                <a:spcPct val="150000"/>
              </a:lnSpc>
              <a:spcBef>
                <a:spcPct val="0"/>
              </a:spcBef>
              <a:spcAft>
                <a:spcPct val="0"/>
              </a:spcAft>
              <a:buFont typeface="Arial" panose="020B0604020202020204" pitchFamily="34" charset="0"/>
              <a:buChar char="•"/>
            </a:pPr>
            <a:r>
              <a:rPr lang="en-US" altLang="zh-CN" sz="1185" dirty="0">
                <a:solidFill>
                  <a:schemeClr val="tx1">
                    <a:lumMod val="85000"/>
                    <a:lumOff val="15000"/>
                  </a:schemeClr>
                </a:solidFill>
                <a:latin typeface="Arial" panose="020B0604020202020204" pitchFamily="34" charset="0"/>
                <a:cs typeface="Arial" panose="020B0604020202020204" pitchFamily="34" charset="0"/>
              </a:rPr>
              <a:t>Confirmed shift to High-Meat / Low-Veg diet.</a:t>
            </a:r>
            <a:endParaRPr lang="en-US" altLang="zh-CN" sz="1185"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l">
              <a:lnSpc>
                <a:spcPct val="150000"/>
              </a:lnSpc>
              <a:spcBef>
                <a:spcPct val="0"/>
              </a:spcBef>
              <a:spcAft>
                <a:spcPct val="0"/>
              </a:spcAft>
              <a:buFont typeface="Arial" panose="020B0604020202020204" pitchFamily="34" charset="0"/>
              <a:buChar char="•"/>
            </a:pPr>
            <a:r>
              <a:rPr lang="en-US" altLang="zh-CN" sz="1185" dirty="0">
                <a:solidFill>
                  <a:schemeClr val="tx1">
                    <a:lumMod val="85000"/>
                    <a:lumOff val="15000"/>
                  </a:schemeClr>
                </a:solidFill>
                <a:latin typeface="Arial" panose="020B0604020202020204" pitchFamily="34" charset="0"/>
                <a:cs typeface="Arial" panose="020B0604020202020204" pitchFamily="34" charset="0"/>
              </a:rPr>
              <a:t>Weight loss/maintenance is more common than weight gain.</a:t>
            </a:r>
            <a:endParaRPr lang="en-US" altLang="zh-CN" sz="1185"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0" name="圆角矩形 59"/>
          <p:cNvSpPr/>
          <p:nvPr>
            <p:custDataLst>
              <p:tags r:id="rId3"/>
            </p:custDataLst>
          </p:nvPr>
        </p:nvSpPr>
        <p:spPr>
          <a:xfrm>
            <a:off x="540886" y="2152647"/>
            <a:ext cx="537249" cy="526436"/>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95" b="1">
                <a:solidFill>
                  <a:srgbClr val="FFFFFF"/>
                </a:solidFill>
                <a:latin typeface="+mn-ea"/>
                <a:cs typeface="+mn-ea"/>
                <a:sym typeface="+mn-ea"/>
              </a:rPr>
              <a:t>01</a:t>
            </a:r>
            <a:endParaRPr lang="en-US" altLang="zh-CN" sz="1695" b="1" dirty="0">
              <a:solidFill>
                <a:srgbClr val="FFFFFF"/>
              </a:solidFill>
              <a:latin typeface="+mn-ea"/>
              <a:cs typeface="+mn-ea"/>
              <a:sym typeface="+mn-ea"/>
            </a:endParaRPr>
          </a:p>
        </p:txBody>
      </p:sp>
      <p:sp>
        <p:nvSpPr>
          <p:cNvPr id="33" name="矩形: 圆角 2"/>
          <p:cNvSpPr/>
          <p:nvPr>
            <p:custDataLst>
              <p:tags r:id="rId4"/>
            </p:custDataLst>
          </p:nvPr>
        </p:nvSpPr>
        <p:spPr>
          <a:xfrm>
            <a:off x="2475230" y="2491105"/>
            <a:ext cx="1928495" cy="2966720"/>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9680" tIns="34840" rIns="69680" bIns="34840" rtlCol="0" anchor="ctr"/>
          <a:p>
            <a:endParaRPr lang="zh-CN" altLang="en-US" sz="1220">
              <a:solidFill>
                <a:schemeClr val="bg1"/>
              </a:solidFill>
              <a:latin typeface="+mj-ea"/>
              <a:ea typeface="+mj-ea"/>
            </a:endParaRPr>
          </a:p>
        </p:txBody>
      </p:sp>
      <p:sp>
        <p:nvSpPr>
          <p:cNvPr id="9" name="矩形 8"/>
          <p:cNvSpPr/>
          <p:nvPr>
            <p:custDataLst>
              <p:tags r:id="rId5"/>
            </p:custDataLst>
          </p:nvPr>
        </p:nvSpPr>
        <p:spPr>
          <a:xfrm>
            <a:off x="2654935" y="3365500"/>
            <a:ext cx="1567180" cy="1362075"/>
          </a:xfrm>
          <a:prstGeom prst="rect">
            <a:avLst/>
          </a:prstGeom>
          <a:noFill/>
        </p:spPr>
        <p:txBody>
          <a:bodyPr wrap="square" lIns="0" tIns="0" rIns="0" bIns="0" rtlCol="0" anchor="t" anchorCtr="0">
            <a:noAutofit/>
          </a:bodyPr>
          <a:p>
            <a:pPr marL="171450" lvl="0" indent="-171450" algn="l">
              <a:lnSpc>
                <a:spcPct val="150000"/>
              </a:lnSpc>
              <a:buClrTx/>
              <a:buSzTx/>
              <a:buFont typeface="Arial" panose="020B0604020202020204" pitchFamily="34" charset="0"/>
              <a:buChar char="•"/>
            </a:pPr>
            <a:r>
              <a:rPr lang="en-US" altLang="zh-CN" sz="1400" dirty="0">
                <a:solidFill>
                  <a:schemeClr val="tx1">
                    <a:lumMod val="85000"/>
                    <a:lumOff val="15000"/>
                  </a:schemeClr>
                </a:solidFill>
                <a:latin typeface="Arial" panose="020B0604020202020204" pitchFamily="34" charset="0"/>
                <a:cs typeface="Arial" panose="020B0604020202020204" pitchFamily="34" charset="0"/>
                <a:sym typeface="+mn-ea"/>
              </a:rPr>
              <a:t>Classification (Attitude) worked better than Regression (</a:t>
            </a:r>
            <a:r>
              <a:rPr lang="en-US" altLang="zh-CN" sz="1400" dirty="0">
                <a:solidFill>
                  <a:schemeClr val="tx1">
                    <a:lumMod val="85000"/>
                    <a:lumOff val="15000"/>
                  </a:schemeClr>
                </a:solidFill>
                <a:latin typeface="Arial" panose="020B0604020202020204" pitchFamily="34" charset="0"/>
                <a:cs typeface="Arial" panose="020B0604020202020204" pitchFamily="34" charset="0"/>
                <a:sym typeface="+mn-ea"/>
              </a:rPr>
              <a:t>Degree</a:t>
            </a:r>
            <a:r>
              <a:rPr lang="en-US" altLang="zh-CN" sz="1400" dirty="0">
                <a:solidFill>
                  <a:schemeClr val="tx1">
                    <a:lumMod val="85000"/>
                    <a:lumOff val="15000"/>
                  </a:schemeClr>
                </a:solidFill>
                <a:latin typeface="Arial" panose="020B0604020202020204" pitchFamily="34" charset="0"/>
                <a:cs typeface="Arial" panose="020B0604020202020204" pitchFamily="34" charset="0"/>
                <a:sym typeface="+mn-ea"/>
              </a:rPr>
              <a:t>).</a:t>
            </a:r>
            <a:endParaRPr lang="en-US" altLang="zh-CN" sz="1400" dirty="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40" name="圆角矩形 39"/>
          <p:cNvSpPr/>
          <p:nvPr>
            <p:custDataLst>
              <p:tags r:id="rId6"/>
            </p:custDataLst>
          </p:nvPr>
        </p:nvSpPr>
        <p:spPr>
          <a:xfrm>
            <a:off x="2680054" y="2152647"/>
            <a:ext cx="537249" cy="526436"/>
          </a:xfrm>
          <a:prstGeom prst="roundRect">
            <a:avLst>
              <a:gd name="adj" fmla="val 0"/>
            </a:avLst>
          </a:prstGeom>
          <a:solidFill>
            <a:schemeClr val="accent2"/>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95" b="1">
                <a:solidFill>
                  <a:srgbClr val="FFFFFF"/>
                </a:solidFill>
                <a:latin typeface="+mn-ea"/>
                <a:cs typeface="+mn-ea"/>
                <a:sym typeface="+mn-ea"/>
              </a:rPr>
              <a:t>02</a:t>
            </a:r>
            <a:endParaRPr lang="en-US" altLang="zh-CN" sz="1695" b="1" dirty="0">
              <a:solidFill>
                <a:srgbClr val="FFFFFF"/>
              </a:solidFill>
              <a:latin typeface="+mn-ea"/>
              <a:cs typeface="+mn-ea"/>
              <a:sym typeface="+mn-ea"/>
            </a:endParaRPr>
          </a:p>
        </p:txBody>
      </p:sp>
      <p:sp>
        <p:nvSpPr>
          <p:cNvPr id="63" name="矩形: 圆角 2"/>
          <p:cNvSpPr/>
          <p:nvPr>
            <p:custDataLst>
              <p:tags r:id="rId7"/>
            </p:custDataLst>
          </p:nvPr>
        </p:nvSpPr>
        <p:spPr>
          <a:xfrm>
            <a:off x="4614545" y="2491105"/>
            <a:ext cx="1928495" cy="3010535"/>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9680" tIns="34840" rIns="69680" bIns="34840" rtlCol="0" anchor="ctr"/>
          <a:p>
            <a:endParaRPr lang="zh-CN" altLang="en-US" sz="1220">
              <a:solidFill>
                <a:schemeClr val="bg1"/>
              </a:solidFill>
              <a:latin typeface="+mj-ea"/>
              <a:ea typeface="+mj-ea"/>
            </a:endParaRPr>
          </a:p>
        </p:txBody>
      </p:sp>
      <p:sp>
        <p:nvSpPr>
          <p:cNvPr id="12" name="矩形 11"/>
          <p:cNvSpPr/>
          <p:nvPr>
            <p:custDataLst>
              <p:tags r:id="rId8"/>
            </p:custDataLst>
          </p:nvPr>
        </p:nvSpPr>
        <p:spPr>
          <a:xfrm>
            <a:off x="4754880" y="3361055"/>
            <a:ext cx="1562735" cy="1362075"/>
          </a:xfrm>
          <a:prstGeom prst="rect">
            <a:avLst/>
          </a:prstGeom>
          <a:noFill/>
        </p:spPr>
        <p:txBody>
          <a:bodyPr wrap="square" lIns="0" tIns="0" rIns="0" bIns="0" rtlCol="0" anchor="t" anchorCtr="0">
            <a:noAutofit/>
          </a:bodyPr>
          <a:p>
            <a:pPr marL="171450" lvl="0" indent="-171450" algn="l">
              <a:lnSpc>
                <a:spcPct val="150000"/>
              </a:lnSpc>
              <a:buClrTx/>
              <a:buSzTx/>
              <a:buFont typeface="Arial" panose="020B0604020202020204" pitchFamily="34" charset="0"/>
              <a:buChar char="•"/>
            </a:pPr>
            <a:r>
              <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rPr>
              <a:t>Small dataset size &amp; self-reported </a:t>
            </a:r>
            <a:r>
              <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rPr>
              <a:t>subjectivity</a:t>
            </a:r>
            <a:r>
              <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rPr>
              <a:t>.</a:t>
            </a:r>
            <a:endPar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65" name="圆角矩形 64"/>
          <p:cNvSpPr/>
          <p:nvPr>
            <p:custDataLst>
              <p:tags r:id="rId9"/>
            </p:custDataLst>
          </p:nvPr>
        </p:nvSpPr>
        <p:spPr>
          <a:xfrm>
            <a:off x="4819224" y="2152647"/>
            <a:ext cx="537249" cy="526436"/>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95" b="1">
                <a:solidFill>
                  <a:srgbClr val="FFFFFF"/>
                </a:solidFill>
                <a:latin typeface="+mn-ea"/>
                <a:cs typeface="+mn-ea"/>
                <a:sym typeface="+mn-ea"/>
              </a:rPr>
              <a:t>03</a:t>
            </a:r>
            <a:endParaRPr lang="en-US" altLang="zh-CN" sz="1695" b="1" dirty="0">
              <a:solidFill>
                <a:srgbClr val="FFFFFF"/>
              </a:solidFill>
              <a:latin typeface="+mn-ea"/>
              <a:cs typeface="+mn-ea"/>
              <a:sym typeface="+mn-ea"/>
            </a:endParaRPr>
          </a:p>
        </p:txBody>
      </p:sp>
      <p:sp>
        <p:nvSpPr>
          <p:cNvPr id="69" name="矩形: 圆角 2"/>
          <p:cNvSpPr/>
          <p:nvPr>
            <p:custDataLst>
              <p:tags r:id="rId10"/>
            </p:custDataLst>
          </p:nvPr>
        </p:nvSpPr>
        <p:spPr>
          <a:xfrm>
            <a:off x="6753225" y="2491105"/>
            <a:ext cx="1928495" cy="2967355"/>
          </a:xfrm>
          <a:prstGeom prst="roundRect">
            <a:avLst>
              <a:gd name="adj" fmla="val 0"/>
            </a:avLst>
          </a:prstGeom>
          <a:solidFill>
            <a:schemeClr val="tx1">
              <a:lumMod val="40000"/>
              <a:lumOff val="60000"/>
              <a:alpha val="1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9680" tIns="34840" rIns="69680" bIns="34840" rtlCol="0" anchor="ctr"/>
          <a:p>
            <a:endParaRPr lang="zh-CN" altLang="en-US" sz="1220">
              <a:solidFill>
                <a:schemeClr val="bg1"/>
              </a:solidFill>
              <a:latin typeface="+mj-ea"/>
              <a:ea typeface="+mj-ea"/>
            </a:endParaRPr>
          </a:p>
        </p:txBody>
      </p:sp>
      <p:sp>
        <p:nvSpPr>
          <p:cNvPr id="13" name="矩形 12"/>
          <p:cNvSpPr/>
          <p:nvPr>
            <p:custDataLst>
              <p:tags r:id="rId11"/>
            </p:custDataLst>
          </p:nvPr>
        </p:nvSpPr>
        <p:spPr>
          <a:xfrm>
            <a:off x="6892925" y="3365500"/>
            <a:ext cx="1607185" cy="1362075"/>
          </a:xfrm>
          <a:prstGeom prst="rect">
            <a:avLst/>
          </a:prstGeom>
          <a:noFill/>
        </p:spPr>
        <p:txBody>
          <a:bodyPr wrap="square" lIns="0" tIns="0" rIns="0" bIns="0" rtlCol="0" anchor="t" anchorCtr="0">
            <a:noAutofit/>
          </a:bodyPr>
          <a:p>
            <a:pPr marL="171450" lvl="0" indent="-171450" algn="l">
              <a:lnSpc>
                <a:spcPct val="150000"/>
              </a:lnSpc>
              <a:buClrTx/>
              <a:buSzTx/>
              <a:buFont typeface="Arial" panose="020B0604020202020204" pitchFamily="34" charset="0"/>
              <a:buChar char="•"/>
            </a:pPr>
            <a:r>
              <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rPr>
              <a:t>Expand sample size &amp; include nutritional macro-analysis.</a:t>
            </a:r>
            <a:endParaRPr lang="en-US" altLang="zh-CN" sz="1600" dirty="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71" name="圆角矩形 70"/>
          <p:cNvSpPr/>
          <p:nvPr>
            <p:custDataLst>
              <p:tags r:id="rId12"/>
            </p:custDataLst>
          </p:nvPr>
        </p:nvSpPr>
        <p:spPr>
          <a:xfrm>
            <a:off x="6958392" y="2152647"/>
            <a:ext cx="537249" cy="526436"/>
          </a:xfrm>
          <a:prstGeom prst="roundRect">
            <a:avLst>
              <a:gd name="adj" fmla="val 0"/>
            </a:avLst>
          </a:prstGeom>
          <a:solidFill>
            <a:schemeClr val="accent2"/>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1695" b="1">
                <a:solidFill>
                  <a:srgbClr val="FFFFFF"/>
                </a:solidFill>
                <a:latin typeface="+mn-ea"/>
                <a:cs typeface="+mn-ea"/>
                <a:sym typeface="+mn-ea"/>
              </a:rPr>
              <a:t>04</a:t>
            </a:r>
            <a:endParaRPr lang="en-US" altLang="zh-CN" sz="1695" b="1" dirty="0">
              <a:solidFill>
                <a:srgbClr val="FFFFFF"/>
              </a:solidFill>
              <a:latin typeface="+mn-ea"/>
              <a:cs typeface="+mn-ea"/>
              <a:sym typeface="+mn-ea"/>
            </a:endParaRPr>
          </a:p>
        </p:txBody>
      </p:sp>
      <p:cxnSp>
        <p:nvCxnSpPr>
          <p:cNvPr id="80" name="直接连接符 79"/>
          <p:cNvCxnSpPr/>
          <p:nvPr>
            <p:custDataLst>
              <p:tags r:id="rId13"/>
            </p:custDataLst>
          </p:nvPr>
        </p:nvCxnSpPr>
        <p:spPr>
          <a:xfrm flipV="1">
            <a:off x="479444" y="3247792"/>
            <a:ext cx="1644624"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74" name="直接连接符 73"/>
          <p:cNvCxnSpPr/>
          <p:nvPr>
            <p:custDataLst>
              <p:tags r:id="rId14"/>
            </p:custDataLst>
          </p:nvPr>
        </p:nvCxnSpPr>
        <p:spPr>
          <a:xfrm flipV="1">
            <a:off x="2618612" y="3247792"/>
            <a:ext cx="1644624" cy="0"/>
          </a:xfrm>
          <a:prstGeom prst="line">
            <a:avLst/>
          </a:prstGeom>
          <a:ln w="22225">
            <a:solidFill>
              <a:schemeClr val="accent2">
                <a:alpha val="50000"/>
              </a:schemeClr>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15"/>
            </p:custDataLst>
          </p:nvPr>
        </p:nvCxnSpPr>
        <p:spPr>
          <a:xfrm flipV="1">
            <a:off x="4757781" y="3247792"/>
            <a:ext cx="1644624"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76" name="直接连接符 75"/>
          <p:cNvCxnSpPr/>
          <p:nvPr>
            <p:custDataLst>
              <p:tags r:id="rId16"/>
            </p:custDataLst>
          </p:nvPr>
        </p:nvCxnSpPr>
        <p:spPr>
          <a:xfrm flipV="1">
            <a:off x="6896949" y="3247792"/>
            <a:ext cx="1644624" cy="0"/>
          </a:xfrm>
          <a:prstGeom prst="line">
            <a:avLst/>
          </a:prstGeom>
          <a:ln w="22225">
            <a:solidFill>
              <a:schemeClr val="accent2">
                <a:alpha val="50000"/>
              </a:schemeClr>
            </a:solidFill>
          </a:ln>
        </p:spPr>
        <p:style>
          <a:lnRef idx="2">
            <a:schemeClr val="accent1"/>
          </a:lnRef>
          <a:fillRef idx="0">
            <a:srgbClr val="FFFFFF"/>
          </a:fillRef>
          <a:effectRef idx="0">
            <a:srgbClr val="FFFFFF"/>
          </a:effectRef>
          <a:fontRef idx="minor">
            <a:schemeClr val="tx1"/>
          </a:fontRef>
        </p:style>
      </p:cxnSp>
      <p:sp>
        <p:nvSpPr>
          <p:cNvPr id="14" name="矩形 13"/>
          <p:cNvSpPr/>
          <p:nvPr>
            <p:custDataLst>
              <p:tags r:id="rId17"/>
            </p:custDataLst>
          </p:nvPr>
        </p:nvSpPr>
        <p:spPr>
          <a:xfrm>
            <a:off x="543344" y="2792137"/>
            <a:ext cx="1542193" cy="342602"/>
          </a:xfrm>
          <a:prstGeom prst="rect">
            <a:avLst/>
          </a:prstGeom>
          <a:noFill/>
        </p:spPr>
        <p:txBody>
          <a:bodyPr wrap="square" lIns="0" tIns="0" rIns="0" bIns="0" rtlCol="0" anchor="ctr" anchorCtr="0">
            <a:noAutofit/>
          </a:bodyPr>
          <a:p>
            <a:pPr>
              <a:spcBef>
                <a:spcPct val="0"/>
              </a:spcBef>
              <a:spcAft>
                <a:spcPct val="0"/>
              </a:spcAft>
            </a:pPr>
            <a:r>
              <a:rPr lang="en-US" altLang="zh-CN" sz="1525" b="1">
                <a:solidFill>
                  <a:schemeClr val="accent1"/>
                </a:solidFill>
                <a:latin typeface="Arial" panose="020B0604020202020204" pitchFamily="34" charset="0"/>
                <a:cs typeface="Arial" panose="020B0604020202020204" pitchFamily="34" charset="0"/>
              </a:rPr>
              <a:t>Key </a:t>
            </a:r>
            <a:r>
              <a:rPr lang="en-US" altLang="zh-CN" sz="1525" b="1">
                <a:solidFill>
                  <a:schemeClr val="accent1"/>
                </a:solidFill>
                <a:latin typeface="Arial" panose="020B0604020202020204" pitchFamily="34" charset="0"/>
                <a:cs typeface="Arial" panose="020B0604020202020204" pitchFamily="34" charset="0"/>
              </a:rPr>
              <a:t>Findings:</a:t>
            </a:r>
            <a:endParaRPr lang="zh-CN" altLang="en-US" sz="1525" b="1">
              <a:solidFill>
                <a:schemeClr val="accent1"/>
              </a:solidFill>
              <a:latin typeface="Arial" panose="020B0604020202020204" pitchFamily="34" charset="0"/>
              <a:cs typeface="Arial" panose="020B0604020202020204" pitchFamily="34" charset="0"/>
            </a:endParaRPr>
          </a:p>
        </p:txBody>
      </p:sp>
      <p:sp>
        <p:nvSpPr>
          <p:cNvPr id="15" name="矩形 14"/>
          <p:cNvSpPr/>
          <p:nvPr>
            <p:custDataLst>
              <p:tags r:id="rId18"/>
            </p:custDataLst>
          </p:nvPr>
        </p:nvSpPr>
        <p:spPr>
          <a:xfrm>
            <a:off x="2684478" y="2793121"/>
            <a:ext cx="1542193" cy="342602"/>
          </a:xfrm>
          <a:prstGeom prst="rect">
            <a:avLst/>
          </a:prstGeom>
          <a:noFill/>
        </p:spPr>
        <p:txBody>
          <a:bodyPr wrap="square" lIns="0" tIns="0" rIns="0" bIns="0" rtlCol="0" anchor="ctr" anchorCtr="0">
            <a:noAutofit/>
          </a:bodyPr>
          <a:p>
            <a:pPr>
              <a:spcBef>
                <a:spcPct val="0"/>
              </a:spcBef>
              <a:spcAft>
                <a:spcPct val="0"/>
              </a:spcAft>
            </a:pPr>
            <a:r>
              <a:rPr lang="en-US" altLang="zh-CN" sz="1525" b="1">
                <a:solidFill>
                  <a:schemeClr val="accent2"/>
                </a:solidFill>
                <a:latin typeface="Arial" panose="020B0604020202020204" pitchFamily="34" charset="0"/>
                <a:cs typeface="Arial" panose="020B0604020202020204" pitchFamily="34" charset="0"/>
              </a:rPr>
              <a:t>Model Insight:</a:t>
            </a:r>
            <a:endParaRPr lang="en-US" altLang="zh-CN" sz="1525" b="1">
              <a:solidFill>
                <a:schemeClr val="accent2"/>
              </a:solidFill>
              <a:latin typeface="Arial" panose="020B0604020202020204" pitchFamily="34" charset="0"/>
              <a:cs typeface="Arial" panose="020B0604020202020204" pitchFamily="34" charset="0"/>
            </a:endParaRPr>
          </a:p>
        </p:txBody>
      </p:sp>
      <p:sp>
        <p:nvSpPr>
          <p:cNvPr id="16" name="矩形 15"/>
          <p:cNvSpPr/>
          <p:nvPr>
            <p:custDataLst>
              <p:tags r:id="rId19"/>
            </p:custDataLst>
          </p:nvPr>
        </p:nvSpPr>
        <p:spPr>
          <a:xfrm>
            <a:off x="4819224" y="2792137"/>
            <a:ext cx="1542193" cy="342602"/>
          </a:xfrm>
          <a:prstGeom prst="rect">
            <a:avLst/>
          </a:prstGeom>
          <a:noFill/>
        </p:spPr>
        <p:txBody>
          <a:bodyPr wrap="square" lIns="0" tIns="0" rIns="0" bIns="0" rtlCol="0" anchor="ctr" anchorCtr="0">
            <a:noAutofit/>
          </a:bodyPr>
          <a:p>
            <a:pPr>
              <a:spcBef>
                <a:spcPct val="0"/>
              </a:spcBef>
              <a:spcAft>
                <a:spcPct val="0"/>
              </a:spcAft>
            </a:pPr>
            <a:r>
              <a:rPr lang="en-US" altLang="zh-CN" sz="1525" b="1">
                <a:solidFill>
                  <a:schemeClr val="accent1"/>
                </a:solidFill>
                <a:latin typeface="Arial" panose="020B0604020202020204" pitchFamily="34" charset="0"/>
                <a:cs typeface="Arial" panose="020B0604020202020204" pitchFamily="34" charset="0"/>
              </a:rPr>
              <a:t>Limitations</a:t>
            </a:r>
            <a:r>
              <a:rPr lang="en-US" altLang="zh-CN" sz="1525" b="1">
                <a:solidFill>
                  <a:schemeClr val="accent1"/>
                </a:solidFill>
                <a:latin typeface="+mn-ea"/>
                <a:cs typeface="+mn-ea"/>
              </a:rPr>
              <a:t>: </a:t>
            </a:r>
            <a:endParaRPr lang="en-US" altLang="zh-CN" sz="1525" b="1">
              <a:solidFill>
                <a:schemeClr val="accent1"/>
              </a:solidFill>
              <a:latin typeface="+mn-ea"/>
              <a:cs typeface="+mn-ea"/>
            </a:endParaRPr>
          </a:p>
        </p:txBody>
      </p:sp>
      <p:sp>
        <p:nvSpPr>
          <p:cNvPr id="17" name="矩形 16"/>
          <p:cNvSpPr/>
          <p:nvPr>
            <p:custDataLst>
              <p:tags r:id="rId20"/>
            </p:custDataLst>
          </p:nvPr>
        </p:nvSpPr>
        <p:spPr>
          <a:xfrm>
            <a:off x="6958392" y="2793121"/>
            <a:ext cx="1542193" cy="342602"/>
          </a:xfrm>
          <a:prstGeom prst="rect">
            <a:avLst/>
          </a:prstGeom>
          <a:noFill/>
        </p:spPr>
        <p:txBody>
          <a:bodyPr wrap="square" lIns="0" tIns="0" rIns="0" bIns="0" rtlCol="0" anchor="ctr" anchorCtr="0">
            <a:noAutofit/>
          </a:bodyPr>
          <a:p>
            <a:pPr lvl="0" algn="l">
              <a:buClrTx/>
              <a:buSzTx/>
              <a:buFontTx/>
            </a:pPr>
            <a:r>
              <a:rPr lang="en-US" altLang="zh-CN" sz="1525" b="1">
                <a:solidFill>
                  <a:schemeClr val="accent2"/>
                </a:solidFill>
                <a:latin typeface="Arial" panose="020B0604020202020204" pitchFamily="34" charset="0"/>
                <a:cs typeface="Arial" panose="020B0604020202020204" pitchFamily="34" charset="0"/>
                <a:sym typeface="+mn-ea"/>
              </a:rPr>
              <a:t>Future Work:</a:t>
            </a:r>
            <a:endParaRPr lang="en-US" altLang="zh-CN" sz="1525" b="1">
              <a:solidFill>
                <a:schemeClr val="accent2"/>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Team member &amp; contribution statement</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755408" y="1124790"/>
            <a:ext cx="8521270" cy="1739337"/>
          </a:xfrm>
          <a:prstGeom prst="rect">
            <a:avLst/>
          </a:prstGeom>
          <a:noFill/>
        </p:spPr>
        <p:txBody>
          <a:bodyPr wrap="square" rtlCol="0">
            <a:noAutofit/>
          </a:bodyPr>
          <a:lstStyle/>
          <a:p>
            <a:pPr algn="l">
              <a:lnSpc>
                <a:spcPct val="130000"/>
              </a:lnSpc>
            </a:pPr>
            <a:r>
              <a:rPr lang="en-US" altLang="zh-CN" sz="3600" dirty="0">
                <a:ea typeface="Arial" panose="020B0604020202020204" pitchFamily="34" charset="0"/>
                <a:cs typeface="Arial" panose="020B0604020202020204" pitchFamily="34" charset="0"/>
                <a:sym typeface="+mn-ea"/>
              </a:rPr>
              <a:t>Group AP</a:t>
            </a:r>
            <a:endParaRPr lang="en-US" altLang="zh-CN" sz="3600" dirty="0">
              <a:ea typeface="Arial" panose="020B0604020202020204" pitchFamily="34" charset="0"/>
              <a:cs typeface="Arial" panose="020B0604020202020204" pitchFamily="34" charset="0"/>
            </a:endParaRPr>
          </a:p>
          <a:p>
            <a:pPr algn="l">
              <a:lnSpc>
                <a:spcPct val="130000"/>
              </a:lnSpc>
            </a:pPr>
            <a:endParaRPr lang="en-US" altLang="zh-CN" sz="36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99553" y="2133170"/>
            <a:ext cx="8521270" cy="1739337"/>
          </a:xfrm>
          <a:prstGeom prst="rect">
            <a:avLst/>
          </a:prstGeom>
          <a:noFill/>
        </p:spPr>
        <p:txBody>
          <a:bodyPr wrap="square" rtlCol="0">
            <a:noAutofit/>
          </a:bodyPr>
          <a:lstStyle/>
          <a:p>
            <a:pPr indent="0" algn="l">
              <a:lnSpc>
                <a:spcPct val="140000"/>
              </a:lnSpc>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Presentation</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Guo BoChen</a:t>
            </a:r>
            <a:endParaRPr lang="zh-CN" altLang="en-US" sz="2400" dirty="0">
              <a:latin typeface="Times New Roman" panose="02020603050405020304" pitchFamily="18" charset="0"/>
              <a:cs typeface="Times New Roman" panose="02020603050405020304" pitchFamily="18" charset="0"/>
            </a:endParaRPr>
          </a:p>
          <a:p>
            <a:pPr indent="0" algn="l">
              <a:lnSpc>
                <a:spcPct val="140000"/>
              </a:lnSpc>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Collect the data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Dang YingZhe / Hu </a:t>
            </a:r>
            <a:r>
              <a:rPr lang="en-US" altLang="zh-CN" sz="2400" dirty="0">
                <a:latin typeface="Times New Roman" panose="02020603050405020304" pitchFamily="18" charset="0"/>
                <a:cs typeface="Times New Roman" panose="02020603050405020304" pitchFamily="18" charset="0"/>
              </a:rPr>
              <a:t>BoYuan</a:t>
            </a:r>
            <a:endParaRPr lang="en-US" altLang="zh-CN" sz="2400" dirty="0">
              <a:latin typeface="Times New Roman" panose="02020603050405020304" pitchFamily="18" charset="0"/>
              <a:cs typeface="Times New Roman" panose="02020603050405020304" pitchFamily="18" charset="0"/>
            </a:endParaRPr>
          </a:p>
          <a:p>
            <a:pPr indent="0" algn="l">
              <a:lnSpc>
                <a:spcPct val="140000"/>
              </a:lnSpc>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Data visualizations</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Dang </a:t>
            </a:r>
            <a:r>
              <a:rPr lang="en-US" altLang="zh-CN" sz="2400" dirty="0">
                <a:latin typeface="Times New Roman" panose="02020603050405020304" pitchFamily="18" charset="0"/>
                <a:cs typeface="Times New Roman" panose="02020603050405020304" pitchFamily="18" charset="0"/>
              </a:rPr>
              <a:t>YingZhe / Zhang Chi</a:t>
            </a:r>
            <a:endParaRPr lang="en-US" altLang="zh-CN" sz="2400" dirty="0">
              <a:latin typeface="Times New Roman" panose="02020603050405020304" pitchFamily="18" charset="0"/>
              <a:cs typeface="Times New Roman" panose="02020603050405020304" pitchFamily="18" charset="0"/>
            </a:endParaRPr>
          </a:p>
          <a:p>
            <a:pPr indent="0" algn="l">
              <a:lnSpc>
                <a:spcPct val="140000"/>
              </a:lnSpc>
              <a:buFont typeface="Arial" panose="020B0604020202020204" pitchFamily="34" charset="0"/>
              <a:buNone/>
            </a:pPr>
            <a:r>
              <a:rPr lang="en-US" altLang="zh-CN" sz="2400" dirty="0">
                <a:latin typeface="Times New Roman" panose="02020603050405020304" pitchFamily="18" charset="0"/>
                <a:cs typeface="Times New Roman" panose="02020603050405020304" pitchFamily="18" charset="0"/>
              </a:rPr>
              <a:t>Prepare the PPT slides</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Peng </a:t>
            </a:r>
            <a:r>
              <a:rPr lang="en-US" altLang="zh-CN" sz="2400" dirty="0">
                <a:latin typeface="Times New Roman" panose="02020603050405020304" pitchFamily="18" charset="0"/>
                <a:cs typeface="Times New Roman" panose="02020603050405020304" pitchFamily="18" charset="0"/>
              </a:rPr>
              <a:t>Jianbin</a:t>
            </a:r>
            <a:endParaRPr lang="en-US" altLang="zh-C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40768" y="2890391"/>
            <a:ext cx="6462464" cy="1445260"/>
          </a:xfrm>
          <a:prstGeom prst="rect">
            <a:avLst/>
          </a:prstGeom>
        </p:spPr>
        <p:txBody>
          <a:bodyPr wrap="square">
            <a:spAutoFit/>
          </a:bodyPr>
          <a:ls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altLang="zh-HK" sz="4400" b="1" dirty="0" err="1">
                <a:latin typeface="Arial" panose="020B0604020202020204" pitchFamily="34" charset="0"/>
                <a:ea typeface="Arial" panose="020B0604020202020204" pitchFamily="34" charset="0"/>
                <a:cs typeface="Arial" panose="020B0604020202020204" pitchFamily="34" charset="0"/>
              </a:rPr>
              <a:t>Thank</a:t>
            </a:r>
            <a:r>
              <a:rPr lang="pt-BR" altLang="zh-HK" sz="4400" b="1" dirty="0">
                <a:latin typeface="Arial" panose="020B0604020202020204" pitchFamily="34" charset="0"/>
                <a:ea typeface="Arial" panose="020B0604020202020204" pitchFamily="34" charset="0"/>
                <a:cs typeface="Arial" panose="020B0604020202020204" pitchFamily="34" charset="0"/>
              </a:rPr>
              <a:t> </a:t>
            </a:r>
            <a:r>
              <a:rPr lang="pt-BR" altLang="zh-HK" sz="4400" b="1" dirty="0" err="1">
                <a:latin typeface="Arial" panose="020B0604020202020204" pitchFamily="34" charset="0"/>
                <a:ea typeface="Arial" panose="020B0604020202020204" pitchFamily="34" charset="0"/>
                <a:cs typeface="Arial" panose="020B0604020202020204" pitchFamily="34" charset="0"/>
              </a:rPr>
              <a:t>You</a:t>
            </a:r>
            <a:r>
              <a:rPr lang="pt-BR" altLang="zh-HK" sz="4400" b="1" dirty="0">
                <a:latin typeface="Arial" panose="020B0604020202020204" pitchFamily="34" charset="0"/>
                <a:ea typeface="Arial" panose="020B0604020202020204" pitchFamily="34" charset="0"/>
                <a:cs typeface="Arial" panose="020B0604020202020204" pitchFamily="34" charset="0"/>
              </a:rPr>
              <a:t>!</a:t>
            </a:r>
            <a:endParaRPr lang="pt-BR" altLang="zh-HK" sz="4400" b="1" dirty="0">
              <a:latin typeface="Arial" panose="020B0604020202020204" pitchFamily="34" charset="0"/>
              <a:ea typeface="Arial" panose="020B0604020202020204" pitchFamily="34" charset="0"/>
              <a:cs typeface="Arial" panose="020B0604020202020204" pitchFamily="34" charset="0"/>
            </a:endParaRPr>
          </a:p>
          <a:p>
            <a:pPr algn="ctr"/>
            <a:endParaRPr lang="pt-BR" altLang="zh-HK" sz="4400" b="1" dirty="0">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Motivation &amp; Objectives</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sp>
        <p:nvSpPr>
          <p:cNvPr id="26" name="矩形 25"/>
          <p:cNvSpPr/>
          <p:nvPr>
            <p:custDataLst>
              <p:tags r:id="rId1"/>
            </p:custDataLst>
          </p:nvPr>
        </p:nvSpPr>
        <p:spPr>
          <a:xfrm>
            <a:off x="1117866" y="2034291"/>
            <a:ext cx="8304986" cy="592995"/>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1600">
                <a:solidFill>
                  <a:schemeClr val="tx1">
                    <a:lumMod val="85000"/>
                    <a:lumOff val="15000"/>
                  </a:schemeClr>
                </a:solidFill>
                <a:latin typeface="Arial" panose="020B0604020202020204" pitchFamily="34" charset="0"/>
                <a:cs typeface="Arial" panose="020B0604020202020204" pitchFamily="34" charset="0"/>
                <a:sym typeface="+mn-ea"/>
              </a:rPr>
              <a:t>Dietary Adaptation Analysis of Chinese Students in Russia.</a:t>
            </a:r>
            <a:endParaRPr lang="en-US" altLang="zh-CN" sz="160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27" name="矩形 26"/>
          <p:cNvSpPr/>
          <p:nvPr>
            <p:custDataLst>
              <p:tags r:id="rId2"/>
            </p:custDataLst>
          </p:nvPr>
        </p:nvSpPr>
        <p:spPr>
          <a:xfrm>
            <a:off x="1117280" y="1678293"/>
            <a:ext cx="8304986" cy="426084"/>
          </a:xfrm>
          <a:prstGeom prst="rect">
            <a:avLst/>
          </a:prstGeom>
          <a:noFill/>
        </p:spPr>
        <p:txBody>
          <a:bodyPr wrap="square" lIns="0" tIns="0" rIns="0" bIns="0" rtlCol="0" anchor="ctr" anchorCtr="0">
            <a:noAutofit/>
          </a:bodyPr>
          <a:p>
            <a:pPr algn="just">
              <a:spcBef>
                <a:spcPct val="0"/>
              </a:spcBef>
              <a:spcAft>
                <a:spcPct val="0"/>
              </a:spcAft>
            </a:pPr>
            <a:r>
              <a:rPr lang="en-US" altLang="zh-CN" sz="2000" b="1">
                <a:solidFill>
                  <a:schemeClr val="accent1"/>
                </a:solidFill>
                <a:latin typeface="Arial" panose="020B0604020202020204" pitchFamily="34" charset="0"/>
                <a:cs typeface="Arial" panose="020B0604020202020204" pitchFamily="34" charset="0"/>
                <a:sym typeface="+mn-ea"/>
              </a:rPr>
              <a:t>Topic</a:t>
            </a:r>
            <a:endParaRPr lang="en-US" altLang="zh-CN" sz="2000" b="1">
              <a:solidFill>
                <a:schemeClr val="accent1"/>
              </a:solidFill>
              <a:latin typeface="Arial" panose="020B0604020202020204" pitchFamily="34" charset="0"/>
              <a:cs typeface="Arial" panose="020B0604020202020204" pitchFamily="34" charset="0"/>
              <a:sym typeface="+mn-ea"/>
            </a:endParaRPr>
          </a:p>
        </p:txBody>
      </p:sp>
      <p:sp>
        <p:nvSpPr>
          <p:cNvPr id="28" name="矩形 27"/>
          <p:cNvSpPr/>
          <p:nvPr>
            <p:custDataLst>
              <p:tags r:id="rId3"/>
            </p:custDataLst>
          </p:nvPr>
        </p:nvSpPr>
        <p:spPr>
          <a:xfrm>
            <a:off x="287557" y="1739233"/>
            <a:ext cx="534841" cy="53484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dirty="0">
                <a:solidFill>
                  <a:schemeClr val="lt1">
                    <a:lumMod val="100000"/>
                  </a:schemeClr>
                </a:solidFill>
                <a:latin typeface="Arial" panose="020B0604020202020204" pitchFamily="34" charset="0"/>
                <a:cs typeface="Arial" panose="020B0604020202020204" pitchFamily="34" charset="0"/>
                <a:sym typeface="+mn-ea"/>
              </a:rPr>
              <a:t>01</a:t>
            </a:r>
            <a:endParaRPr lang="en-US" altLang="zh-CN" sz="2400" dirty="0">
              <a:solidFill>
                <a:schemeClr val="lt1">
                  <a:lumMod val="100000"/>
                </a:schemeClr>
              </a:solidFill>
              <a:latin typeface="Arial" panose="020B0604020202020204" pitchFamily="34" charset="0"/>
              <a:cs typeface="Arial" panose="020B0604020202020204" pitchFamily="34" charset="0"/>
              <a:sym typeface="+mn-ea"/>
            </a:endParaRPr>
          </a:p>
        </p:txBody>
      </p:sp>
      <p:sp>
        <p:nvSpPr>
          <p:cNvPr id="29" name="矩形 28"/>
          <p:cNvSpPr/>
          <p:nvPr>
            <p:custDataLst>
              <p:tags r:id="rId4"/>
            </p:custDataLst>
          </p:nvPr>
        </p:nvSpPr>
        <p:spPr>
          <a:xfrm>
            <a:off x="1125220" y="3124835"/>
            <a:ext cx="7657465" cy="5930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1600">
                <a:solidFill>
                  <a:schemeClr val="tx1">
                    <a:lumMod val="85000"/>
                    <a:lumOff val="15000"/>
                  </a:schemeClr>
                </a:solidFill>
                <a:latin typeface="Arial" panose="020B0604020202020204" pitchFamily="34" charset="0"/>
                <a:cs typeface="Arial" panose="020B0604020202020204" pitchFamily="34" charset="0"/>
                <a:sym typeface="+mn-ea"/>
              </a:rPr>
              <a:t>Drastic difference between Chinese and Russian cuisine (Veg-based vs. Meat/Dairy-based).</a:t>
            </a:r>
            <a:endParaRPr lang="en-US" altLang="zh-CN" sz="160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30" name="矩形 29"/>
          <p:cNvSpPr/>
          <p:nvPr>
            <p:custDataLst>
              <p:tags r:id="rId5"/>
            </p:custDataLst>
          </p:nvPr>
        </p:nvSpPr>
        <p:spPr>
          <a:xfrm>
            <a:off x="1124898" y="2768184"/>
            <a:ext cx="8304986" cy="426084"/>
          </a:xfrm>
          <a:prstGeom prst="rect">
            <a:avLst/>
          </a:prstGeom>
          <a:noFill/>
        </p:spPr>
        <p:txBody>
          <a:bodyPr wrap="square" lIns="0" tIns="0" rIns="0" bIns="0" rtlCol="0" anchor="ctr" anchorCtr="0">
            <a:noAutofit/>
          </a:bodyPr>
          <a:p>
            <a:pPr algn="just">
              <a:spcBef>
                <a:spcPct val="0"/>
              </a:spcBef>
              <a:spcAft>
                <a:spcPct val="0"/>
              </a:spcAft>
            </a:pPr>
            <a:r>
              <a:rPr lang="en-US" altLang="zh-CN" sz="2000" b="1">
                <a:solidFill>
                  <a:schemeClr val="accent2"/>
                </a:solidFill>
                <a:latin typeface="Arial" panose="020B0604020202020204" pitchFamily="34" charset="0"/>
                <a:cs typeface="Arial" panose="020B0604020202020204" pitchFamily="34" charset="0"/>
                <a:sym typeface="+mn-ea"/>
              </a:rPr>
              <a:t>Motivation</a:t>
            </a:r>
            <a:endParaRPr lang="en-US" altLang="zh-CN" sz="2000" b="1">
              <a:solidFill>
                <a:schemeClr val="accent2"/>
              </a:solidFill>
              <a:latin typeface="Arial" panose="020B0604020202020204" pitchFamily="34" charset="0"/>
              <a:cs typeface="Arial" panose="020B0604020202020204" pitchFamily="34" charset="0"/>
              <a:sym typeface="+mn-ea"/>
            </a:endParaRPr>
          </a:p>
        </p:txBody>
      </p:sp>
      <p:sp>
        <p:nvSpPr>
          <p:cNvPr id="31" name="矩形 30"/>
          <p:cNvSpPr/>
          <p:nvPr>
            <p:custDataLst>
              <p:tags r:id="rId6"/>
            </p:custDataLst>
          </p:nvPr>
        </p:nvSpPr>
        <p:spPr>
          <a:xfrm>
            <a:off x="295174" y="2829710"/>
            <a:ext cx="534841" cy="53484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Arial" panose="020B0604020202020204" pitchFamily="34" charset="0"/>
                <a:cs typeface="Arial" panose="020B0604020202020204" pitchFamily="34" charset="0"/>
                <a:sym typeface="+mn-ea"/>
              </a:rPr>
              <a:t>02</a:t>
            </a:r>
            <a:endParaRPr lang="en-US" altLang="zh-CN" sz="2400">
              <a:solidFill>
                <a:schemeClr val="lt1">
                  <a:lumMod val="100000"/>
                </a:schemeClr>
              </a:solidFill>
              <a:latin typeface="Arial" panose="020B0604020202020204" pitchFamily="34" charset="0"/>
              <a:cs typeface="Arial" panose="020B0604020202020204" pitchFamily="34" charset="0"/>
              <a:sym typeface="+mn-ea"/>
            </a:endParaRPr>
          </a:p>
        </p:txBody>
      </p:sp>
      <p:sp>
        <p:nvSpPr>
          <p:cNvPr id="32" name="矩形 31"/>
          <p:cNvSpPr/>
          <p:nvPr>
            <p:custDataLst>
              <p:tags r:id="rId7"/>
            </p:custDataLst>
          </p:nvPr>
        </p:nvSpPr>
        <p:spPr>
          <a:xfrm>
            <a:off x="1117280" y="4438713"/>
            <a:ext cx="8304986" cy="592995"/>
          </a:xfrm>
          <a:prstGeom prst="rect">
            <a:avLst/>
          </a:prstGeom>
          <a:noFill/>
        </p:spPr>
        <p:txBody>
          <a:bodyPr wrap="square" lIns="0" tIns="0" rIns="0" bIns="0" rtlCol="0" anchor="t" anchorCtr="0">
            <a:noAutofit/>
          </a:bodyPr>
          <a:p>
            <a:pPr algn="just">
              <a:lnSpc>
                <a:spcPct val="150000"/>
              </a:lnSpc>
              <a:spcBef>
                <a:spcPct val="0"/>
              </a:spcBef>
              <a:spcAft>
                <a:spcPct val="0"/>
              </a:spcAft>
            </a:pPr>
            <a:r>
              <a:rPr lang="en-US" altLang="zh-CN" sz="1600">
                <a:solidFill>
                  <a:schemeClr val="tx1">
                    <a:lumMod val="85000"/>
                    <a:lumOff val="15000"/>
                  </a:schemeClr>
                </a:solidFill>
                <a:latin typeface="Arial" panose="020B0604020202020204" pitchFamily="34" charset="0"/>
                <a:cs typeface="Arial" panose="020B0604020202020204" pitchFamily="34" charset="0"/>
                <a:sym typeface="+mn-ea"/>
              </a:rPr>
              <a:t>Quantify dietary changes and predict student adaptation using Self-Collected Data.</a:t>
            </a:r>
            <a:endParaRPr lang="en-US" altLang="zh-CN" sz="160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33" name="矩形 32"/>
          <p:cNvSpPr/>
          <p:nvPr>
            <p:custDataLst>
              <p:tags r:id="rId8"/>
            </p:custDataLst>
          </p:nvPr>
        </p:nvSpPr>
        <p:spPr>
          <a:xfrm>
            <a:off x="1116694" y="4010960"/>
            <a:ext cx="8304986" cy="426084"/>
          </a:xfrm>
          <a:prstGeom prst="rect">
            <a:avLst/>
          </a:prstGeom>
          <a:noFill/>
        </p:spPr>
        <p:txBody>
          <a:bodyPr wrap="square" lIns="0" tIns="0" rIns="0" bIns="0" rtlCol="0" anchor="ctr" anchorCtr="0">
            <a:noAutofit/>
          </a:bodyPr>
          <a:p>
            <a:pPr algn="just">
              <a:spcBef>
                <a:spcPct val="0"/>
              </a:spcBef>
              <a:spcAft>
                <a:spcPct val="0"/>
              </a:spcAft>
            </a:pPr>
            <a:r>
              <a:rPr lang="en-US" altLang="zh-CN" sz="2000" b="1">
                <a:solidFill>
                  <a:schemeClr val="accent1"/>
                </a:solidFill>
                <a:latin typeface="Arial" panose="020B0604020202020204" pitchFamily="34" charset="0"/>
                <a:cs typeface="Arial" panose="020B0604020202020204" pitchFamily="34" charset="0"/>
                <a:sym typeface="+mn-ea"/>
              </a:rPr>
              <a:t>Goal</a:t>
            </a:r>
            <a:endParaRPr lang="en-US" altLang="zh-CN" sz="2000" b="1">
              <a:solidFill>
                <a:schemeClr val="accent1"/>
              </a:solidFill>
              <a:latin typeface="Arial" panose="020B0604020202020204" pitchFamily="34" charset="0"/>
              <a:cs typeface="Arial" panose="020B0604020202020204" pitchFamily="34" charset="0"/>
              <a:sym typeface="+mn-ea"/>
            </a:endParaRPr>
          </a:p>
        </p:txBody>
      </p:sp>
      <p:sp>
        <p:nvSpPr>
          <p:cNvPr id="34" name="矩形 33"/>
          <p:cNvSpPr/>
          <p:nvPr>
            <p:custDataLst>
              <p:tags r:id="rId9"/>
            </p:custDataLst>
          </p:nvPr>
        </p:nvSpPr>
        <p:spPr>
          <a:xfrm>
            <a:off x="286971" y="4071901"/>
            <a:ext cx="534841" cy="53484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Arial" panose="020B0604020202020204" pitchFamily="34" charset="0"/>
                <a:cs typeface="Arial" panose="020B0604020202020204" pitchFamily="34" charset="0"/>
                <a:sym typeface="+mn-ea"/>
              </a:rPr>
              <a:t>03</a:t>
            </a:r>
            <a:endParaRPr lang="en-US" altLang="zh-CN" sz="2400">
              <a:solidFill>
                <a:schemeClr val="lt1">
                  <a:lumMod val="100000"/>
                </a:schemeClr>
              </a:solidFill>
              <a:latin typeface="Arial" panose="020B0604020202020204" pitchFamily="34" charset="0"/>
              <a:cs typeface="Arial" panose="020B0604020202020204" pitchFamily="34" charset="0"/>
              <a:sym typeface="+mn-ea"/>
            </a:endParaRPr>
          </a:p>
        </p:txBody>
      </p:sp>
      <p:sp>
        <p:nvSpPr>
          <p:cNvPr id="35" name="矩形 34"/>
          <p:cNvSpPr/>
          <p:nvPr>
            <p:custDataLst>
              <p:tags r:id="rId10"/>
            </p:custDataLst>
          </p:nvPr>
        </p:nvSpPr>
        <p:spPr>
          <a:xfrm>
            <a:off x="1125484" y="5502235"/>
            <a:ext cx="8304986" cy="592995"/>
          </a:xfrm>
          <a:prstGeom prst="rect">
            <a:avLst/>
          </a:prstGeom>
          <a:noFill/>
        </p:spPr>
        <p:txBody>
          <a:bodyPr wrap="square" lIns="0" tIns="0" rIns="0" bIns="0" rtlCol="0" anchor="t" anchorCtr="0">
            <a:noAutofit/>
          </a:bodyPr>
          <a:p>
            <a:pPr algn="just">
              <a:lnSpc>
                <a:spcPct val="150000"/>
              </a:lnSpc>
              <a:buClrTx/>
              <a:buSzTx/>
              <a:buFontTx/>
            </a:pPr>
            <a:r>
              <a:rPr lang="en-US" altLang="zh-CN" sz="1600">
                <a:solidFill>
                  <a:schemeClr val="tx1">
                    <a:lumMod val="85000"/>
                    <a:lumOff val="15000"/>
                  </a:schemeClr>
                </a:solidFill>
                <a:latin typeface="Arial" panose="020B0604020202020204" pitchFamily="34" charset="0"/>
                <a:cs typeface="Arial" panose="020B0604020202020204" pitchFamily="34" charset="0"/>
                <a:sym typeface="+mn-ea"/>
              </a:rPr>
              <a:t>End-to-end workflow (Data Collection → Cleaning → EDA  → Modeling).</a:t>
            </a:r>
            <a:endParaRPr lang="en-US" altLang="zh-CN" sz="1600">
              <a:solidFill>
                <a:schemeClr val="tx1">
                  <a:lumMod val="85000"/>
                  <a:lumOff val="15000"/>
                </a:schemeClr>
              </a:solidFill>
              <a:latin typeface="Arial" panose="020B0604020202020204" pitchFamily="34" charset="0"/>
              <a:cs typeface="Arial" panose="020B0604020202020204" pitchFamily="34" charset="0"/>
              <a:sym typeface="+mn-ea"/>
            </a:endParaRPr>
          </a:p>
        </p:txBody>
      </p:sp>
      <p:sp>
        <p:nvSpPr>
          <p:cNvPr id="36" name="矩形 35"/>
          <p:cNvSpPr/>
          <p:nvPr>
            <p:custDataLst>
              <p:tags r:id="rId11"/>
            </p:custDataLst>
          </p:nvPr>
        </p:nvSpPr>
        <p:spPr>
          <a:xfrm>
            <a:off x="1114738" y="5073897"/>
            <a:ext cx="8304986" cy="426084"/>
          </a:xfrm>
          <a:prstGeom prst="rect">
            <a:avLst/>
          </a:prstGeom>
          <a:noFill/>
        </p:spPr>
        <p:txBody>
          <a:bodyPr wrap="square" lIns="0" tIns="0" rIns="0" bIns="0" rtlCol="0" anchor="ctr" anchorCtr="0">
            <a:noAutofit/>
          </a:bodyPr>
          <a:p>
            <a:pPr algn="just">
              <a:spcBef>
                <a:spcPct val="0"/>
              </a:spcBef>
              <a:spcAft>
                <a:spcPct val="0"/>
              </a:spcAft>
            </a:pPr>
            <a:r>
              <a:rPr lang="en-US" altLang="zh-CN" sz="2000" b="1">
                <a:solidFill>
                  <a:schemeClr val="accent2"/>
                </a:solidFill>
                <a:latin typeface="Arial" panose="020B0604020202020204" pitchFamily="34" charset="0"/>
                <a:cs typeface="Arial" panose="020B0604020202020204" pitchFamily="34" charset="0"/>
                <a:sym typeface="+mn-ea"/>
              </a:rPr>
              <a:t>Approach</a:t>
            </a:r>
            <a:endParaRPr lang="en-US" altLang="zh-CN" sz="2000" b="1">
              <a:solidFill>
                <a:schemeClr val="accent2"/>
              </a:solidFill>
              <a:latin typeface="Arial" panose="020B0604020202020204" pitchFamily="34" charset="0"/>
              <a:cs typeface="Arial" panose="020B0604020202020204" pitchFamily="34" charset="0"/>
              <a:sym typeface="+mn-ea"/>
            </a:endParaRPr>
          </a:p>
        </p:txBody>
      </p:sp>
      <p:sp>
        <p:nvSpPr>
          <p:cNvPr id="37" name="矩形 36"/>
          <p:cNvSpPr/>
          <p:nvPr>
            <p:custDataLst>
              <p:tags r:id="rId12"/>
            </p:custDataLst>
          </p:nvPr>
        </p:nvSpPr>
        <p:spPr>
          <a:xfrm>
            <a:off x="295174" y="5135423"/>
            <a:ext cx="534841" cy="53484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a:solidFill>
                  <a:schemeClr val="lt1">
                    <a:lumMod val="100000"/>
                  </a:schemeClr>
                </a:solidFill>
                <a:latin typeface="Arial" panose="020B0604020202020204" pitchFamily="34" charset="0"/>
                <a:cs typeface="Arial" panose="020B0604020202020204" pitchFamily="34" charset="0"/>
                <a:sym typeface="+mn-ea"/>
              </a:rPr>
              <a:t>04</a:t>
            </a:r>
            <a:endParaRPr lang="en-US" altLang="zh-CN" sz="2400">
              <a:solidFill>
                <a:schemeClr val="lt1">
                  <a:lumMod val="100000"/>
                </a:schemeClr>
              </a:solidFill>
              <a:latin typeface="Arial" panose="020B0604020202020204" pitchFamily="34" charset="0"/>
              <a:cs typeface="Arial" panose="020B0604020202020204" pitchFamily="34" charset="0"/>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Demographics</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467360" y="1052830"/>
            <a:ext cx="8524875" cy="1029335"/>
          </a:xfrm>
          <a:prstGeom prst="rect">
            <a:avLst/>
          </a:prstGeom>
          <a:noFill/>
        </p:spPr>
        <p:txBody>
          <a:bodyPr wrap="square" rtlCol="0">
            <a:noAutofit/>
          </a:bodyPr>
          <a:lstStyle/>
          <a:p>
            <a:pPr marL="342900" indent="-342900" algn="l" fontAlgn="auto">
              <a:lnSpc>
                <a:spcPct val="20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Insight: A mature group of students, mostly in the early adaptation phase.</a:t>
            </a:r>
            <a:endParaRPr lang="en-US" altLang="zh-CN" sz="2000" dirty="0">
              <a:latin typeface="Times New Roman" panose="02020603050405020304" pitchFamily="18" charset="0"/>
              <a:cs typeface="Times New Roman" panose="02020603050405020304" pitchFamily="18" charset="0"/>
            </a:endParaRPr>
          </a:p>
        </p:txBody>
      </p:sp>
      <p:pic>
        <p:nvPicPr>
          <p:cNvPr id="17" name="图片 16" descr="final2"/>
          <p:cNvPicPr>
            <a:picLocks noChangeAspect="1"/>
          </p:cNvPicPr>
          <p:nvPr/>
        </p:nvPicPr>
        <p:blipFill>
          <a:blip r:embed="rId1"/>
          <a:stretch>
            <a:fillRect/>
          </a:stretch>
        </p:blipFill>
        <p:spPr>
          <a:xfrm>
            <a:off x="467360" y="1916430"/>
            <a:ext cx="5792470" cy="4302125"/>
          </a:xfrm>
          <a:prstGeom prst="rect">
            <a:avLst/>
          </a:prstGeom>
        </p:spPr>
      </p:pic>
      <p:sp>
        <p:nvSpPr>
          <p:cNvPr id="18" name="文本框 17"/>
          <p:cNvSpPr txBox="1"/>
          <p:nvPr/>
        </p:nvSpPr>
        <p:spPr>
          <a:xfrm>
            <a:off x="6443980" y="1916430"/>
            <a:ext cx="2309495" cy="4194175"/>
          </a:xfrm>
          <a:prstGeom prst="rect">
            <a:avLst/>
          </a:prstGeom>
          <a:noFill/>
        </p:spPr>
        <p:txBody>
          <a:bodyPr wrap="square" rtlCol="0">
            <a:noAutofit/>
          </a:bodyPr>
          <a:p>
            <a:r>
              <a:rPr lang="en-US" altLang="zh-CN" b="1"/>
              <a:t>Sample Profile:</a:t>
            </a:r>
            <a:endParaRPr lang="en-US" altLang="zh-CN" b="1"/>
          </a:p>
          <a:p>
            <a:pPr marL="285750" indent="-285750">
              <a:buFont typeface="Arial" panose="020B0604020202020204" pitchFamily="34" charset="0"/>
              <a:buChar char="•"/>
            </a:pPr>
            <a:r>
              <a:rPr lang="en-US" altLang="zh-CN"/>
              <a:t>Gender: Balanced distribution (Male/Female).</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ym typeface="+mn-ea"/>
              </a:rPr>
              <a:t>Academic Grade: Majority are PhD students (Green bar) and Masters.</a:t>
            </a:r>
            <a:endParaRPr lang="en-US" altLang="zh-CN">
              <a:sym typeface="+mn-ea"/>
            </a:endParaRP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en-US" altLang="zh-CN">
                <a:sym typeface="+mn-ea"/>
              </a:rPr>
              <a:t>Duration: Most have stayed for 1-2 Years or &lt;1 Year.</a:t>
            </a:r>
            <a:endParaRPr lang="en-US" altLang="zh-CN"/>
          </a:p>
          <a:p>
            <a:pPr marL="285750" indent="-285750">
              <a:buFont typeface="Arial" panose="020B0604020202020204" pitchFamily="34" charset="0"/>
              <a:buChar char="•"/>
            </a:pPr>
            <a:endParaRPr lang="en-US" altLang="zh-CN"/>
          </a:p>
          <a:p>
            <a:r>
              <a:rPr lang="en-US" altLang="zh-CN"/>
              <a:t>   </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88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Data Engineering</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pic>
        <p:nvPicPr>
          <p:cNvPr id="3" name="图片 2" descr="4"/>
          <p:cNvPicPr>
            <a:picLocks noChangeAspect="1"/>
          </p:cNvPicPr>
          <p:nvPr/>
        </p:nvPicPr>
        <p:blipFill>
          <a:blip r:embed="rId1"/>
          <a:stretch>
            <a:fillRect/>
          </a:stretch>
        </p:blipFill>
        <p:spPr>
          <a:xfrm>
            <a:off x="2123440" y="1630045"/>
            <a:ext cx="4318000" cy="3206750"/>
          </a:xfrm>
          <a:prstGeom prst="rect">
            <a:avLst/>
          </a:prstGeom>
        </p:spPr>
      </p:pic>
      <p:sp>
        <p:nvSpPr>
          <p:cNvPr id="27" name="矩形 26"/>
          <p:cNvSpPr/>
          <p:nvPr>
            <p:custDataLst>
              <p:tags r:id="rId2"/>
            </p:custDataLst>
          </p:nvPr>
        </p:nvSpPr>
        <p:spPr>
          <a:xfrm>
            <a:off x="500364" y="4767229"/>
            <a:ext cx="2454556" cy="4654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pPr algn="r"/>
            <a:r>
              <a:rPr lang="en-US" altLang="zh-CN" sz="1695" b="1" kern="0" dirty="0">
                <a:solidFill>
                  <a:schemeClr val="tx2">
                    <a:lumMod val="60000"/>
                    <a:lumOff val="40000"/>
                  </a:schemeClr>
                </a:solidFill>
                <a:latin typeface="Arial" panose="020B0604020202020204" pitchFamily="34" charset="0"/>
              </a:rPr>
              <a:t>Focus</a:t>
            </a:r>
            <a:endParaRPr lang="en-US" altLang="zh-CN" sz="1695" b="1" kern="0" dirty="0">
              <a:solidFill>
                <a:schemeClr val="tx2">
                  <a:lumMod val="60000"/>
                  <a:lumOff val="40000"/>
                </a:schemeClr>
              </a:solidFill>
              <a:latin typeface="Arial" panose="020B0604020202020204" pitchFamily="34" charset="0"/>
            </a:endParaRPr>
          </a:p>
        </p:txBody>
      </p:sp>
      <p:sp>
        <p:nvSpPr>
          <p:cNvPr id="28" name="矩形 27"/>
          <p:cNvSpPr/>
          <p:nvPr>
            <p:custDataLst>
              <p:tags r:id="rId3"/>
            </p:custDataLst>
          </p:nvPr>
        </p:nvSpPr>
        <p:spPr>
          <a:xfrm>
            <a:off x="2124075" y="5301615"/>
            <a:ext cx="3116580" cy="361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gn="r">
              <a:lnSpc>
                <a:spcPct val="150000"/>
              </a:lnSpc>
            </a:pPr>
            <a:r>
              <a:rPr lang="en-US" altLang="zh-CN" sz="1355" kern="0" dirty="0">
                <a:solidFill>
                  <a:schemeClr val="tx1">
                    <a:lumMod val="85000"/>
                    <a:lumOff val="15000"/>
                  </a:schemeClr>
                </a:solidFill>
                <a:latin typeface="Arial" panose="020B0604020202020204" pitchFamily="34" charset="0"/>
                <a:sym typeface="+mn-ea"/>
              </a:rPr>
              <a:t>Ensuring data quality before modeling.</a:t>
            </a:r>
            <a:endParaRPr lang="en-US" altLang="zh-CN" sz="1355" kern="0" dirty="0">
              <a:solidFill>
                <a:schemeClr val="tx1">
                  <a:lumMod val="85000"/>
                  <a:lumOff val="15000"/>
                </a:schemeClr>
              </a:solidFill>
              <a:latin typeface="Arial" panose="020B0604020202020204" pitchFamily="34" charset="0"/>
              <a:sym typeface="+mn-ea"/>
            </a:endParaRPr>
          </a:p>
        </p:txBody>
      </p:sp>
      <p:cxnSp>
        <p:nvCxnSpPr>
          <p:cNvPr id="38" name="直接箭头连接符 37"/>
          <p:cNvCxnSpPr/>
          <p:nvPr>
            <p:custDataLst>
              <p:tags r:id="rId4"/>
            </p:custDataLst>
          </p:nvPr>
        </p:nvCxnSpPr>
        <p:spPr>
          <a:xfrm flipH="1" flipV="1">
            <a:off x="1794475" y="2545345"/>
            <a:ext cx="459135" cy="345696"/>
          </a:xfrm>
          <a:prstGeom prst="straightConnector1">
            <a:avLst/>
          </a:prstGeom>
          <a:ln>
            <a:solidFill>
              <a:schemeClr val="accent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5"/>
            </p:custDataLst>
          </p:nvPr>
        </p:nvSpPr>
        <p:spPr>
          <a:xfrm>
            <a:off x="0" y="2104390"/>
            <a:ext cx="2051050" cy="4654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pPr algn="ctr"/>
            <a:r>
              <a:rPr lang="en-US" altLang="zh-CN" sz="1695" b="1" kern="0" dirty="0">
                <a:solidFill>
                  <a:schemeClr val="accent1">
                    <a:lumMod val="75000"/>
                    <a:lumOff val="25000"/>
                  </a:schemeClr>
                </a:solidFill>
                <a:latin typeface="Arial" panose="020B0604020202020204" pitchFamily="34" charset="0"/>
              </a:rPr>
              <a:t>Feature Engineering:</a:t>
            </a:r>
            <a:endParaRPr lang="en-US" altLang="zh-CN" sz="1695" b="1" kern="0" dirty="0">
              <a:solidFill>
                <a:schemeClr val="accent1">
                  <a:lumMod val="75000"/>
                  <a:lumOff val="25000"/>
                </a:schemeClr>
              </a:solidFill>
              <a:latin typeface="Arial" panose="020B0604020202020204" pitchFamily="34" charset="0"/>
            </a:endParaRPr>
          </a:p>
        </p:txBody>
      </p:sp>
      <p:sp>
        <p:nvSpPr>
          <p:cNvPr id="15" name="矩形 14"/>
          <p:cNvSpPr/>
          <p:nvPr>
            <p:custDataLst>
              <p:tags r:id="rId6"/>
            </p:custDataLst>
          </p:nvPr>
        </p:nvSpPr>
        <p:spPr>
          <a:xfrm>
            <a:off x="0" y="2573020"/>
            <a:ext cx="2003425" cy="3619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algn="ctr">
              <a:lnSpc>
                <a:spcPct val="150000"/>
              </a:lnSpc>
            </a:pPr>
            <a:r>
              <a:rPr lang="en-US" altLang="zh-CN" sz="1355" kern="0" dirty="0">
                <a:solidFill>
                  <a:schemeClr val="tx1">
                    <a:lumMod val="85000"/>
                    <a:lumOff val="15000"/>
                  </a:schemeClr>
                </a:solidFill>
                <a:latin typeface="Arial" panose="020B0604020202020204" pitchFamily="34" charset="0"/>
                <a:sym typeface="+mn-ea"/>
              </a:rPr>
              <a:t>Converted dietary frequencies into binary features (0/1).</a:t>
            </a:r>
            <a:endParaRPr lang="en-US" altLang="zh-CN" sz="1355" kern="0" dirty="0">
              <a:solidFill>
                <a:schemeClr val="tx1">
                  <a:lumMod val="85000"/>
                  <a:lumOff val="15000"/>
                </a:schemeClr>
              </a:solidFill>
              <a:latin typeface="Arial" panose="020B0604020202020204" pitchFamily="34" charset="0"/>
              <a:sym typeface="+mn-ea"/>
            </a:endParaRPr>
          </a:p>
        </p:txBody>
      </p:sp>
      <p:sp>
        <p:nvSpPr>
          <p:cNvPr id="31" name="矩形 30"/>
          <p:cNvSpPr/>
          <p:nvPr>
            <p:custDataLst>
              <p:tags r:id="rId7"/>
            </p:custDataLst>
          </p:nvPr>
        </p:nvSpPr>
        <p:spPr>
          <a:xfrm>
            <a:off x="6546432" y="2350187"/>
            <a:ext cx="2454556" cy="4654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b"/>
          <a:p>
            <a:r>
              <a:rPr lang="en-US" altLang="zh-CN" sz="1695" b="1" kern="0" dirty="0">
                <a:solidFill>
                  <a:schemeClr val="accent2"/>
                </a:solidFill>
                <a:latin typeface="Arial" panose="020B0604020202020204" pitchFamily="34" charset="0"/>
              </a:rPr>
              <a:t>Data Cleaning Decision</a:t>
            </a:r>
            <a:endParaRPr lang="en-US" altLang="zh-CN" sz="1695" b="1" kern="0" dirty="0">
              <a:solidFill>
                <a:schemeClr val="accent2"/>
              </a:solidFill>
              <a:latin typeface="Arial" panose="020B0604020202020204" pitchFamily="34" charset="0"/>
            </a:endParaRPr>
          </a:p>
        </p:txBody>
      </p:sp>
      <p:sp>
        <p:nvSpPr>
          <p:cNvPr id="32" name="矩形 31"/>
          <p:cNvSpPr/>
          <p:nvPr>
            <p:custDataLst>
              <p:tags r:id="rId8"/>
            </p:custDataLst>
          </p:nvPr>
        </p:nvSpPr>
        <p:spPr>
          <a:xfrm>
            <a:off x="6546432" y="2890217"/>
            <a:ext cx="2454556" cy="3622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p>
            <a:pPr marL="285750" indent="-285750">
              <a:lnSpc>
                <a:spcPct val="150000"/>
              </a:lnSpc>
              <a:buFont typeface="Arial" panose="020B0604020202020204" pitchFamily="34" charset="0"/>
              <a:buChar char="•"/>
            </a:pPr>
            <a:r>
              <a:rPr lang="en-US" altLang="zh-CN" sz="1355" kern="0" dirty="0">
                <a:solidFill>
                  <a:schemeClr val="tx1">
                    <a:lumMod val="85000"/>
                    <a:lumOff val="15000"/>
                  </a:schemeClr>
                </a:solidFill>
                <a:latin typeface="Arial" panose="020B0604020202020204" pitchFamily="34" charset="0"/>
                <a:sym typeface="+mn-ea"/>
              </a:rPr>
              <a:t>Issue: Some features showed Zero Variance (e.g., 'Daily Meat (Russia)' = 100% Yes).</a:t>
            </a:r>
            <a:endParaRPr lang="en-US" altLang="zh-CN" sz="1355" kern="0" dirty="0">
              <a:solidFill>
                <a:schemeClr val="tx1">
                  <a:lumMod val="85000"/>
                  <a:lumOff val="15000"/>
                </a:schemeClr>
              </a:solidFill>
              <a:latin typeface="Arial" panose="020B0604020202020204" pitchFamily="34" charset="0"/>
              <a:sym typeface="+mn-ea"/>
            </a:endParaRPr>
          </a:p>
          <a:p>
            <a:pPr marL="285750" indent="-285750">
              <a:lnSpc>
                <a:spcPct val="150000"/>
              </a:lnSpc>
              <a:buFont typeface="Arial" panose="020B0604020202020204" pitchFamily="34" charset="0"/>
              <a:buChar char="•"/>
            </a:pPr>
            <a:r>
              <a:rPr lang="en-US" altLang="zh-CN" sz="1355" kern="0" dirty="0">
                <a:solidFill>
                  <a:schemeClr val="tx1">
                    <a:lumMod val="85000"/>
                    <a:lumOff val="15000"/>
                  </a:schemeClr>
                </a:solidFill>
                <a:latin typeface="Arial" panose="020B0604020202020204" pitchFamily="34" charset="0"/>
                <a:sym typeface="+mn-ea"/>
              </a:rPr>
              <a:t>Action: Removed non-informative features to prevent model bias.</a:t>
            </a:r>
            <a:endParaRPr lang="en-US" altLang="zh-CN" sz="1355" kern="0" dirty="0">
              <a:solidFill>
                <a:schemeClr val="tx1">
                  <a:lumMod val="85000"/>
                  <a:lumOff val="15000"/>
                </a:schemeClr>
              </a:solidFill>
              <a:latin typeface="Arial" panose="020B0604020202020204" pitchFamily="34" charset="0"/>
              <a:sym typeface="+mn-ea"/>
            </a:endParaRPr>
          </a:p>
        </p:txBody>
      </p:sp>
      <p:cxnSp>
        <p:nvCxnSpPr>
          <p:cNvPr id="17" name="直接连接符 16"/>
          <p:cNvCxnSpPr/>
          <p:nvPr>
            <p:custDataLst>
              <p:tags r:id="rId9"/>
            </p:custDataLst>
          </p:nvPr>
        </p:nvCxnSpPr>
        <p:spPr>
          <a:xfrm flipV="1">
            <a:off x="6181345" y="2844806"/>
            <a:ext cx="458060" cy="359136"/>
          </a:xfrm>
          <a:prstGeom prst="line">
            <a:avLst/>
          </a:prstGeom>
          <a:ln>
            <a:solidFill>
              <a:schemeClr val="accent2">
                <a:lumMod val="90000"/>
                <a:lumOff val="10000"/>
              </a:schemeClr>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Dietary Comparison</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sp>
        <p:nvSpPr>
          <p:cNvPr id="6" name="圆角矩形 5"/>
          <p:cNvSpPr/>
          <p:nvPr/>
        </p:nvSpPr>
        <p:spPr>
          <a:xfrm>
            <a:off x="525780" y="1730375"/>
            <a:ext cx="3428365" cy="715010"/>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Vegetables: </a:t>
            </a:r>
            <a:r>
              <a:rPr lang="en-US" altLang="zh-CN" sz="1600">
                <a:sym typeface="+mn-ea"/>
              </a:rPr>
              <a:t>Significant Trend  </a:t>
            </a:r>
            <a:r>
              <a:rPr lang="en-US" altLang="zh-CN" sz="1600">
                <a:sym typeface="+mn-ea"/>
              </a:rPr>
              <a:t>→ </a:t>
            </a:r>
            <a:r>
              <a:rPr lang="en-US" altLang="zh-CN" sz="1600">
                <a:sym typeface="+mn-ea"/>
              </a:rPr>
              <a:t>Minor Decrease &amp; No Change.</a:t>
            </a:r>
            <a:endParaRPr lang="en-US" altLang="zh-CN" sz="1600">
              <a:sym typeface="+mn-ea"/>
            </a:endParaRPr>
          </a:p>
        </p:txBody>
      </p:sp>
      <p:pic>
        <p:nvPicPr>
          <p:cNvPr id="3" name="图片 2" descr="final"/>
          <p:cNvPicPr>
            <a:picLocks noChangeAspect="1"/>
          </p:cNvPicPr>
          <p:nvPr/>
        </p:nvPicPr>
        <p:blipFill>
          <a:blip r:embed="rId1"/>
          <a:stretch>
            <a:fillRect/>
          </a:stretch>
        </p:blipFill>
        <p:spPr>
          <a:xfrm>
            <a:off x="4212590" y="1917065"/>
            <a:ext cx="4521835" cy="3359150"/>
          </a:xfrm>
          <a:prstGeom prst="rect">
            <a:avLst/>
          </a:prstGeom>
        </p:spPr>
      </p:pic>
      <p:sp>
        <p:nvSpPr>
          <p:cNvPr id="9" name="圆角矩形 8"/>
          <p:cNvSpPr/>
          <p:nvPr/>
        </p:nvSpPr>
        <p:spPr>
          <a:xfrm>
            <a:off x="525780" y="2781300"/>
            <a:ext cx="3428365" cy="715010"/>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Meat: </a:t>
            </a:r>
            <a:r>
              <a:rPr lang="en-US" altLang="zh-CN" sz="1600">
                <a:sym typeface="+mn-ea"/>
              </a:rPr>
              <a:t>Clear Trend </a:t>
            </a:r>
            <a:r>
              <a:rPr lang="en-US" altLang="zh-CN" sz="1600">
                <a:sym typeface="+mn-ea"/>
              </a:rPr>
              <a:t>→ </a:t>
            </a:r>
            <a:r>
              <a:rPr lang="en-US" altLang="zh-CN" sz="1600">
                <a:sym typeface="+mn-ea"/>
              </a:rPr>
              <a:t>Minor Increase.</a:t>
            </a:r>
            <a:endParaRPr lang="en-US" altLang="zh-CN" sz="1600">
              <a:sym typeface="+mn-ea"/>
            </a:endParaRPr>
          </a:p>
        </p:txBody>
      </p:sp>
      <p:sp>
        <p:nvSpPr>
          <p:cNvPr id="14" name="圆角矩形 13"/>
          <p:cNvSpPr/>
          <p:nvPr/>
        </p:nvSpPr>
        <p:spPr>
          <a:xfrm>
            <a:off x="525780" y="3832225"/>
            <a:ext cx="3428365" cy="715010"/>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Fast Food: </a:t>
            </a:r>
            <a:r>
              <a:rPr lang="en-US" altLang="zh-CN" sz="1600">
                <a:sym typeface="+mn-ea"/>
              </a:rPr>
              <a:t>Notable Increase (Convenience factor).</a:t>
            </a:r>
            <a:endParaRPr lang="en-US" altLang="zh-CN" sz="1600">
              <a:sym typeface="+mn-ea"/>
            </a:endParaRPr>
          </a:p>
        </p:txBody>
      </p:sp>
      <p:sp>
        <p:nvSpPr>
          <p:cNvPr id="15" name="圆角矩形 14"/>
          <p:cNvSpPr/>
          <p:nvPr/>
        </p:nvSpPr>
        <p:spPr>
          <a:xfrm>
            <a:off x="525145" y="4869815"/>
            <a:ext cx="3428365" cy="948690"/>
          </a:xfrm>
          <a:prstGeom prst="roundRect">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Conclusion:</a:t>
            </a:r>
            <a:r>
              <a:rPr lang="en-US" altLang="zh-CN" sz="1600">
                <a:sym typeface="+mn-ea"/>
              </a:rPr>
              <a:t> The "Meat-heavy, Vegetable-light" stereotype is statistically confirmed.</a:t>
            </a:r>
            <a:endParaRPr lang="en-US" altLang="zh-CN" sz="16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Adaptation &amp; Weight</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pic>
        <p:nvPicPr>
          <p:cNvPr id="14" name="图片 13" descr="final3"/>
          <p:cNvPicPr>
            <a:picLocks noChangeAspect="1"/>
          </p:cNvPicPr>
          <p:nvPr/>
        </p:nvPicPr>
        <p:blipFill>
          <a:blip r:embed="rId1"/>
          <a:stretch>
            <a:fillRect/>
          </a:stretch>
        </p:blipFill>
        <p:spPr>
          <a:xfrm>
            <a:off x="4338320" y="1914525"/>
            <a:ext cx="4197350" cy="3459480"/>
          </a:xfrm>
          <a:prstGeom prst="rect">
            <a:avLst/>
          </a:prstGeom>
        </p:spPr>
      </p:pic>
      <p:sp>
        <p:nvSpPr>
          <p:cNvPr id="15" name="圆角矩形 14"/>
          <p:cNvSpPr/>
          <p:nvPr/>
        </p:nvSpPr>
        <p:spPr>
          <a:xfrm>
            <a:off x="525780" y="1508760"/>
            <a:ext cx="3428365" cy="86487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Diet Structure: </a:t>
            </a:r>
            <a:r>
              <a:rPr lang="en-US" altLang="zh-CN" sz="1600">
                <a:sym typeface="+mn-ea"/>
              </a:rPr>
              <a:t>Most students experienced Moderate to Large Changes.</a:t>
            </a:r>
            <a:endParaRPr lang="en-US" altLang="zh-CN" sz="1600">
              <a:sym typeface="+mn-ea"/>
            </a:endParaRPr>
          </a:p>
        </p:txBody>
      </p:sp>
      <p:sp>
        <p:nvSpPr>
          <p:cNvPr id="16" name="圆角矩形 15"/>
          <p:cNvSpPr/>
          <p:nvPr/>
        </p:nvSpPr>
        <p:spPr>
          <a:xfrm>
            <a:off x="525780" y="2566035"/>
            <a:ext cx="3428365" cy="71501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Adaptation Time: </a:t>
            </a:r>
            <a:r>
              <a:rPr lang="en-US" altLang="zh-CN" sz="1600">
                <a:sym typeface="+mn-ea"/>
              </a:rPr>
              <a:t>Fast adaptation (&lt;1 Month or 3-6 Months).</a:t>
            </a:r>
            <a:endParaRPr lang="en-US" altLang="zh-CN" sz="1600">
              <a:sym typeface="+mn-ea"/>
            </a:endParaRPr>
          </a:p>
        </p:txBody>
      </p:sp>
      <p:sp>
        <p:nvSpPr>
          <p:cNvPr id="17" name="圆角矩形 16"/>
          <p:cNvSpPr/>
          <p:nvPr/>
        </p:nvSpPr>
        <p:spPr>
          <a:xfrm>
            <a:off x="525780" y="3472815"/>
            <a:ext cx="3428365" cy="1556385"/>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Weight Impact:</a:t>
            </a:r>
            <a:endParaRPr lang="en-US" altLang="zh-CN" b="1">
              <a:sym typeface="+mn-ea"/>
            </a:endParaRPr>
          </a:p>
          <a:p>
            <a:pPr marL="285750" lvl="0" indent="-285750" algn="l">
              <a:buClrTx/>
              <a:buSzTx/>
              <a:buFont typeface="Arial" panose="020B0604020202020204" pitchFamily="34" charset="0"/>
              <a:buChar char="•"/>
            </a:pPr>
            <a:r>
              <a:rPr lang="en-US" altLang="zh-CN" sz="1600">
                <a:sym typeface="+mn-ea"/>
              </a:rPr>
              <a:t>Unexpected result: Majority reported No Change or Weight Loss.</a:t>
            </a:r>
            <a:endParaRPr lang="en-US" altLang="zh-CN" sz="1600">
              <a:sym typeface="+mn-ea"/>
            </a:endParaRPr>
          </a:p>
          <a:p>
            <a:pPr marL="285750" lvl="0" indent="-285750" algn="l">
              <a:buClrTx/>
              <a:buSzTx/>
              <a:buFont typeface="Arial" panose="020B0604020202020204" pitchFamily="34" charset="0"/>
              <a:buChar char="•"/>
            </a:pPr>
            <a:r>
              <a:rPr lang="en-US" altLang="zh-CN" sz="1600">
                <a:sym typeface="+mn-ea"/>
              </a:rPr>
              <a:t>Contradicts the "High Calorie" assumption.</a:t>
            </a:r>
            <a:endParaRPr lang="en-US" altLang="zh-CN" sz="1600">
              <a:sym typeface="+mn-ea"/>
            </a:endParaRPr>
          </a:p>
        </p:txBody>
      </p:sp>
      <p:sp>
        <p:nvSpPr>
          <p:cNvPr id="18" name="圆角矩形 17"/>
          <p:cNvSpPr/>
          <p:nvPr/>
        </p:nvSpPr>
        <p:spPr>
          <a:xfrm>
            <a:off x="525145" y="5172710"/>
            <a:ext cx="3428365" cy="789305"/>
          </a:xfrm>
          <a:prstGeom prst="roundRect">
            <a:avLst/>
          </a:prstGeom>
          <a:solidFill>
            <a:schemeClr val="accent6">
              <a:lumMod val="75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Attitude:</a:t>
            </a:r>
            <a:r>
              <a:rPr lang="en-US" altLang="zh-CN" sz="1600">
                <a:sym typeface="+mn-ea"/>
              </a:rPr>
              <a:t> Generally positive or neutral towards changes.</a:t>
            </a:r>
            <a:endParaRPr lang="en-US" altLang="zh-CN" sz="16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Correlation Analysis</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pic>
        <p:nvPicPr>
          <p:cNvPr id="3" name="图片 2" descr="5"/>
          <p:cNvPicPr>
            <a:picLocks noChangeAspect="1"/>
          </p:cNvPicPr>
          <p:nvPr/>
        </p:nvPicPr>
        <p:blipFill>
          <a:blip r:embed="rId1"/>
          <a:stretch>
            <a:fillRect/>
          </a:stretch>
        </p:blipFill>
        <p:spPr>
          <a:xfrm>
            <a:off x="4140200" y="1772920"/>
            <a:ext cx="4327525" cy="3888740"/>
          </a:xfrm>
          <a:prstGeom prst="rect">
            <a:avLst/>
          </a:prstGeom>
        </p:spPr>
      </p:pic>
      <p:sp>
        <p:nvSpPr>
          <p:cNvPr id="15" name="圆角矩形 14"/>
          <p:cNvSpPr/>
          <p:nvPr/>
        </p:nvSpPr>
        <p:spPr>
          <a:xfrm>
            <a:off x="525780" y="1652270"/>
            <a:ext cx="3428365" cy="864870"/>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indent="0" algn="l">
              <a:buClrTx/>
              <a:buSzTx/>
              <a:buFont typeface="Arial" panose="020B0604020202020204" pitchFamily="34" charset="0"/>
              <a:buNone/>
            </a:pPr>
            <a:r>
              <a:rPr lang="en-US" altLang="zh-CN" b="1">
                <a:sym typeface="+mn-ea"/>
              </a:rPr>
              <a:t>Correlation Matrix:</a:t>
            </a:r>
            <a:endParaRPr lang="en-US" altLang="zh-CN" b="1">
              <a:sym typeface="+mn-ea"/>
            </a:endParaRPr>
          </a:p>
          <a:p>
            <a:pPr marL="285750" lvl="0" indent="-285750" algn="l">
              <a:buClrTx/>
              <a:buSzTx/>
              <a:buFont typeface="Arial" panose="020B0604020202020204" pitchFamily="34" charset="0"/>
              <a:buChar char="•"/>
            </a:pPr>
            <a:r>
              <a:rPr lang="en-US" altLang="zh-CN" sz="1600">
                <a:sym typeface="+mn-ea"/>
              </a:rPr>
              <a:t>Analyzed relationships between demographics and dietary habits.</a:t>
            </a:r>
            <a:endParaRPr lang="en-US" altLang="zh-CN" sz="1600">
              <a:sym typeface="+mn-ea"/>
            </a:endParaRPr>
          </a:p>
        </p:txBody>
      </p:sp>
      <p:sp>
        <p:nvSpPr>
          <p:cNvPr id="16" name="圆角矩形 15"/>
          <p:cNvSpPr/>
          <p:nvPr/>
        </p:nvSpPr>
        <p:spPr>
          <a:xfrm>
            <a:off x="525145" y="5012690"/>
            <a:ext cx="3428365" cy="715010"/>
          </a:xfrm>
          <a:prstGeom prst="roundRect">
            <a:avLst/>
          </a:prstGeom>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indent="0" algn="l">
              <a:buClrTx/>
              <a:buSzTx/>
              <a:buFont typeface="Arial" panose="020B0604020202020204" pitchFamily="34" charset="0"/>
              <a:buNone/>
            </a:pPr>
            <a:r>
              <a:rPr lang="en-US" altLang="zh-CN" b="1">
                <a:sym typeface="+mn-ea"/>
              </a:rPr>
              <a:t>Key Finding: </a:t>
            </a:r>
            <a:r>
              <a:rPr lang="en-US" altLang="zh-CN" sz="1600">
                <a:sym typeface="+mn-ea"/>
              </a:rPr>
              <a:t>Weak Linear Correlations (Light colors).</a:t>
            </a:r>
            <a:endParaRPr lang="en-US" altLang="zh-CN" sz="1600">
              <a:sym typeface="+mn-ea"/>
            </a:endParaRPr>
          </a:p>
        </p:txBody>
      </p:sp>
      <p:sp>
        <p:nvSpPr>
          <p:cNvPr id="17" name="圆角矩形 16"/>
          <p:cNvSpPr/>
          <p:nvPr/>
        </p:nvSpPr>
        <p:spPr>
          <a:xfrm>
            <a:off x="525780" y="3718560"/>
            <a:ext cx="3428365" cy="1095375"/>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indent="0" algn="l">
              <a:buClrTx/>
              <a:buSzTx/>
              <a:buFont typeface="Arial" panose="020B0604020202020204" pitchFamily="34" charset="0"/>
              <a:buNone/>
            </a:pPr>
            <a:r>
              <a:rPr lang="en-US" altLang="zh-CN" b="1">
                <a:sym typeface="+mn-ea"/>
              </a:rPr>
              <a:t>Insight: </a:t>
            </a:r>
            <a:r>
              <a:rPr lang="en-US" altLang="zh-CN" sz="1600">
                <a:sym typeface="+mn-ea"/>
              </a:rPr>
              <a:t>Dietary behavior is complex and subjective; not easily explained by single linear factors.</a:t>
            </a:r>
            <a:endParaRPr lang="en-US" altLang="zh-CN" sz="1600">
              <a:sym typeface="+mn-ea"/>
            </a:endParaRPr>
          </a:p>
        </p:txBody>
      </p:sp>
      <p:sp>
        <p:nvSpPr>
          <p:cNvPr id="18" name="圆角矩形 17"/>
          <p:cNvSpPr/>
          <p:nvPr/>
        </p:nvSpPr>
        <p:spPr>
          <a:xfrm>
            <a:off x="525145" y="2708275"/>
            <a:ext cx="3428365" cy="823595"/>
          </a:xfrm>
          <a:prstGeom prst="roundRect">
            <a:avLst/>
          </a:prstGeom>
          <a:solidFill>
            <a:schemeClr val="tx2">
              <a:lumMod val="40000"/>
              <a:lumOff val="6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 typeface="Arial" panose="020B0604020202020204" pitchFamily="34" charset="0"/>
            </a:pPr>
            <a:r>
              <a:rPr lang="en-US" altLang="zh-CN" b="1">
                <a:sym typeface="+mn-ea"/>
              </a:rPr>
              <a:t>Preparation: </a:t>
            </a:r>
            <a:r>
              <a:rPr lang="en-US" altLang="zh-CN" sz="1600">
                <a:sym typeface="+mn-ea"/>
              </a:rPr>
              <a:t>Signals potential challenges for linear regression models.</a:t>
            </a:r>
            <a:endParaRPr lang="en-US" altLang="zh-CN" sz="16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Regression Modeling</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pic>
        <p:nvPicPr>
          <p:cNvPr id="3" name="图片 2" descr="6"/>
          <p:cNvPicPr>
            <a:picLocks noChangeAspect="1"/>
          </p:cNvPicPr>
          <p:nvPr/>
        </p:nvPicPr>
        <p:blipFill>
          <a:blip r:embed="rId1"/>
          <a:stretch>
            <a:fillRect/>
          </a:stretch>
        </p:blipFill>
        <p:spPr>
          <a:xfrm>
            <a:off x="467360" y="1124585"/>
            <a:ext cx="8119745" cy="3028315"/>
          </a:xfrm>
          <a:prstGeom prst="rect">
            <a:avLst/>
          </a:prstGeom>
        </p:spPr>
      </p:pic>
      <p:sp>
        <p:nvSpPr>
          <p:cNvPr id="5" name="圆角矩形 4"/>
          <p:cNvSpPr/>
          <p:nvPr/>
        </p:nvSpPr>
        <p:spPr>
          <a:xfrm>
            <a:off x="467360" y="4424680"/>
            <a:ext cx="4018280" cy="191516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Task:</a:t>
            </a:r>
            <a:r>
              <a:rPr lang="en-US" altLang="zh-CN">
                <a:sym typeface="+mn-ea"/>
              </a:rPr>
              <a:t> </a:t>
            </a:r>
            <a:r>
              <a:rPr lang="en-US" altLang="zh-CN" sz="1600">
                <a:sym typeface="+mn-ea"/>
              </a:rPr>
              <a:t>Predict the specific </a:t>
            </a:r>
            <a:r>
              <a:rPr lang="en-US" altLang="zh-CN" b="1">
                <a:sym typeface="+mn-ea"/>
              </a:rPr>
              <a:t>"Degree of Diet Change" </a:t>
            </a:r>
            <a:r>
              <a:rPr lang="en-US" altLang="zh-CN" sz="1600">
                <a:sym typeface="+mn-ea"/>
              </a:rPr>
              <a:t>(Numerical).</a:t>
            </a:r>
            <a:endParaRPr lang="en-US" altLang="zh-CN" sz="1600">
              <a:sym typeface="+mn-ea"/>
            </a:endParaRPr>
          </a:p>
          <a:p>
            <a:pPr marL="285750" lvl="0" indent="-285750" algn="l">
              <a:buClrTx/>
              <a:buSzTx/>
              <a:buFont typeface="Arial" panose="020B0604020202020204" pitchFamily="34" charset="0"/>
              <a:buChar char="•"/>
            </a:pPr>
            <a:r>
              <a:rPr lang="en-US" altLang="zh-CN" b="1">
                <a:sym typeface="+mn-ea"/>
              </a:rPr>
              <a:t>Models:</a:t>
            </a:r>
            <a:r>
              <a:rPr lang="en-US" altLang="zh-CN" sz="1600">
                <a:sym typeface="+mn-ea"/>
              </a:rPr>
              <a:t> Linear Regression, SVR, Random Forest, Gradient Boosting.</a:t>
            </a:r>
            <a:endParaRPr lang="en-US" altLang="zh-CN" sz="1600">
              <a:sym typeface="+mn-ea"/>
            </a:endParaRPr>
          </a:p>
          <a:p>
            <a:pPr marL="285750" lvl="0" indent="-285750" algn="l">
              <a:buClrTx/>
              <a:buSzTx/>
              <a:buFont typeface="Arial" panose="020B0604020202020204" pitchFamily="34" charset="0"/>
              <a:buChar char="•"/>
            </a:pPr>
            <a:r>
              <a:rPr lang="en-US" altLang="zh-CN" b="1">
                <a:sym typeface="+mn-ea"/>
              </a:rPr>
              <a:t>Result:</a:t>
            </a:r>
            <a:r>
              <a:rPr lang="en-US" altLang="zh-CN" sz="1800" b="1">
                <a:sym typeface="+mn-ea"/>
              </a:rPr>
              <a:t> Negative</a:t>
            </a:r>
            <a:r>
              <a:rPr lang="en-US" altLang="zh-CN" sz="2000" b="1">
                <a:sym typeface="+mn-ea"/>
              </a:rPr>
              <a:t> </a:t>
            </a:r>
            <a:r>
              <a:rPr lang="en-US" altLang="zh-CN" b="1">
                <a:sym typeface="+mn-ea"/>
              </a:rPr>
              <a:t>R^2 Scores </a:t>
            </a:r>
            <a:r>
              <a:rPr lang="en-US" altLang="zh-CN" sz="1600">
                <a:sym typeface="+mn-ea"/>
              </a:rPr>
              <a:t>(Model failed to generalize).</a:t>
            </a:r>
            <a:endParaRPr lang="en-US" altLang="zh-CN" sz="1600">
              <a:sym typeface="+mn-ea"/>
            </a:endParaRPr>
          </a:p>
        </p:txBody>
      </p:sp>
      <p:sp>
        <p:nvSpPr>
          <p:cNvPr id="20" name="圆角矩形 19"/>
          <p:cNvSpPr/>
          <p:nvPr/>
        </p:nvSpPr>
        <p:spPr>
          <a:xfrm>
            <a:off x="4860290" y="4496435"/>
            <a:ext cx="3428365" cy="1659890"/>
          </a:xfrm>
          <a:prstGeom prst="roundRect">
            <a:avLst/>
          </a:prstGeom>
          <a:solidFill>
            <a:schemeClr val="accent6">
              <a:lumMod val="75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indent="0" algn="l">
              <a:buClrTx/>
              <a:buSzTx/>
              <a:buFont typeface="Arial" panose="020B0604020202020204" pitchFamily="34" charset="0"/>
              <a:buNone/>
            </a:pPr>
            <a:r>
              <a:rPr lang="en-US" altLang="zh-CN" b="1">
                <a:sym typeface="+mn-ea"/>
              </a:rPr>
              <a:t>  Analysis:</a:t>
            </a:r>
            <a:endParaRPr lang="en-US" altLang="zh-CN" b="1">
              <a:sym typeface="+mn-ea"/>
            </a:endParaRPr>
          </a:p>
          <a:p>
            <a:pPr marL="285750" lvl="0" indent="-285750" algn="l">
              <a:buClrTx/>
              <a:buSzTx/>
              <a:buFont typeface="Arial" panose="020B0604020202020204" pitchFamily="34" charset="0"/>
              <a:buChar char="•"/>
            </a:pPr>
            <a:r>
              <a:rPr lang="en-US" altLang="zh-CN" sz="1600">
                <a:sym typeface="+mn-ea"/>
              </a:rPr>
              <a:t>Sample size constraints.</a:t>
            </a:r>
            <a:endParaRPr lang="en-US" altLang="zh-CN" sz="1600">
              <a:sym typeface="+mn-ea"/>
            </a:endParaRPr>
          </a:p>
          <a:p>
            <a:pPr marL="285750" lvl="0" indent="-285750" algn="l">
              <a:buClrTx/>
              <a:buSzTx/>
              <a:buFont typeface="Arial" panose="020B0604020202020204" pitchFamily="34" charset="0"/>
              <a:buChar char="•"/>
            </a:pPr>
            <a:r>
              <a:rPr lang="en-US" altLang="zh-CN" sz="1600">
                <a:sym typeface="+mn-ea"/>
              </a:rPr>
              <a:t>Subjective nature of the target variable (1-5 scale).</a:t>
            </a:r>
            <a:endParaRPr lang="en-US" altLang="zh-CN" sz="1600">
              <a:sym typeface="+mn-ea"/>
            </a:endParaRPr>
          </a:p>
          <a:p>
            <a:pPr marL="285750" lvl="0" indent="-285750" algn="l">
              <a:buClrTx/>
              <a:buSzTx/>
              <a:buFont typeface="Arial" panose="020B0604020202020204" pitchFamily="34" charset="0"/>
              <a:buChar char="•"/>
            </a:pPr>
            <a:r>
              <a:rPr lang="en-US" altLang="zh-CN" sz="1600">
                <a:sym typeface="+mn-ea"/>
              </a:rPr>
              <a:t>Decision: Pivot to Classification.</a:t>
            </a:r>
            <a:endParaRPr lang="en-US" altLang="zh-CN" sz="160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806"/>
            <a:ext cx="9144000" cy="6813376"/>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0" y="260648"/>
            <a:ext cx="467544"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39552" y="260648"/>
            <a:ext cx="72008" cy="648072"/>
          </a:xfrm>
          <a:prstGeom prst="rect">
            <a:avLst/>
          </a:prstGeom>
          <a:solidFill>
            <a:srgbClr val="0F5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83568" y="908720"/>
            <a:ext cx="7668000" cy="0"/>
          </a:xfrm>
          <a:prstGeom prst="line">
            <a:avLst/>
          </a:prstGeom>
          <a:ln w="19050">
            <a:solidFill>
              <a:srgbClr val="006197"/>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83568" y="323945"/>
            <a:ext cx="7272808" cy="583565"/>
          </a:xfrm>
          <a:prstGeom prst="rect">
            <a:avLst/>
          </a:prstGeom>
          <a:noFill/>
        </p:spPr>
        <p:txBody>
          <a:bodyPr wrap="square" rtlCol="0">
            <a:spAutoFit/>
          </a:bodyPr>
          <a:lstStyle/>
          <a:p>
            <a:r>
              <a:rPr lang="en-US" altLang="zh-CN" sz="3200" b="1" dirty="0">
                <a:solidFill>
                  <a:srgbClr val="0F5E96"/>
                </a:solidFill>
                <a:latin typeface="Times New Roman" panose="02020603050405020304" pitchFamily="18" charset="0"/>
                <a:cs typeface="Times New Roman" panose="02020603050405020304" pitchFamily="18" charset="0"/>
              </a:rPr>
              <a:t>Conclusion &amp; Limitations</a:t>
            </a:r>
            <a:endParaRPr lang="en-US" altLang="zh-CN" sz="3200" b="1" dirty="0">
              <a:solidFill>
                <a:srgbClr val="0F5E96"/>
              </a:solidFill>
              <a:latin typeface="Times New Roman" panose="02020603050405020304" pitchFamily="18" charset="0"/>
              <a:cs typeface="Times New Roman" panose="02020603050405020304" pitchFamily="18" charset="0"/>
            </a:endParaRPr>
          </a:p>
        </p:txBody>
      </p:sp>
      <p:pic>
        <p:nvPicPr>
          <p:cNvPr id="3" name="图片 2" descr="7"/>
          <p:cNvPicPr>
            <a:picLocks noChangeAspect="1"/>
          </p:cNvPicPr>
          <p:nvPr/>
        </p:nvPicPr>
        <p:blipFill>
          <a:blip r:embed="rId1"/>
          <a:stretch>
            <a:fillRect/>
          </a:stretch>
        </p:blipFill>
        <p:spPr>
          <a:xfrm>
            <a:off x="539750" y="1052830"/>
            <a:ext cx="7933055" cy="2959100"/>
          </a:xfrm>
          <a:prstGeom prst="rect">
            <a:avLst/>
          </a:prstGeom>
        </p:spPr>
      </p:pic>
      <p:sp>
        <p:nvSpPr>
          <p:cNvPr id="6" name="圆角矩形 5"/>
          <p:cNvSpPr/>
          <p:nvPr/>
        </p:nvSpPr>
        <p:spPr>
          <a:xfrm>
            <a:off x="467360" y="4281170"/>
            <a:ext cx="4018280" cy="219075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marL="285750" lvl="0" indent="-285750" algn="l">
              <a:buClrTx/>
              <a:buSzTx/>
              <a:buFont typeface="Arial" panose="020B0604020202020204" pitchFamily="34" charset="0"/>
              <a:buChar char="•"/>
            </a:pPr>
            <a:r>
              <a:rPr lang="en-US" altLang="zh-CN" b="1">
                <a:sym typeface="+mn-ea"/>
              </a:rPr>
              <a:t>New Task:</a:t>
            </a:r>
            <a:r>
              <a:rPr lang="en-US" altLang="zh-CN" sz="1600">
                <a:sym typeface="+mn-ea"/>
              </a:rPr>
              <a:t> Predict "</a:t>
            </a:r>
            <a:r>
              <a:rPr lang="en-US" altLang="zh-CN" sz="1600" b="1">
                <a:sym typeface="+mn-ea"/>
              </a:rPr>
              <a:t>Positive Attitude towards Diet</a:t>
            </a:r>
            <a:r>
              <a:rPr lang="en-US" altLang="zh-CN" sz="1600">
                <a:sym typeface="+mn-ea"/>
              </a:rPr>
              <a:t>" (Binary: Yes/No).</a:t>
            </a:r>
            <a:endParaRPr lang="en-US" altLang="zh-CN" sz="1600">
              <a:sym typeface="+mn-ea"/>
            </a:endParaRPr>
          </a:p>
          <a:p>
            <a:pPr marL="285750" lvl="0" indent="-285750" algn="l">
              <a:buClrTx/>
              <a:buSzTx/>
              <a:buFont typeface="Arial" panose="020B0604020202020204" pitchFamily="34" charset="0"/>
              <a:buChar char="•"/>
            </a:pPr>
            <a:r>
              <a:rPr lang="en-US" altLang="zh-CN" b="1">
                <a:sym typeface="+mn-ea"/>
              </a:rPr>
              <a:t>Best Model: </a:t>
            </a:r>
            <a:r>
              <a:rPr lang="en-US" altLang="zh-CN" sz="1600">
                <a:sym typeface="+mn-ea"/>
              </a:rPr>
              <a:t>Random Forest Classifier.</a:t>
            </a:r>
            <a:endParaRPr lang="en-US" altLang="zh-CN" sz="1600">
              <a:sym typeface="+mn-ea"/>
            </a:endParaRPr>
          </a:p>
          <a:p>
            <a:pPr marL="285750" lvl="0" indent="-285750" algn="l">
              <a:buClrTx/>
              <a:buSzTx/>
              <a:buFont typeface="Arial" panose="020B0604020202020204" pitchFamily="34" charset="0"/>
              <a:buChar char="•"/>
            </a:pPr>
            <a:r>
              <a:rPr lang="en-US" altLang="zh-CN" b="1">
                <a:sym typeface="+mn-ea"/>
              </a:rPr>
              <a:t>Performance:</a:t>
            </a:r>
            <a:endParaRPr lang="en-US" altLang="zh-CN" b="1">
              <a:sym typeface="+mn-ea"/>
            </a:endParaRPr>
          </a:p>
          <a:p>
            <a:pPr marL="342900" lvl="0" indent="-342900" algn="l">
              <a:buClrTx/>
              <a:buSzTx/>
              <a:buFont typeface="+mj-lt"/>
              <a:buAutoNum type="alphaLcParenR"/>
            </a:pPr>
            <a:r>
              <a:rPr lang="en-US" altLang="zh-CN" sz="1600" b="1">
                <a:sym typeface="+mn-ea"/>
              </a:rPr>
              <a:t>AUC Score: 0.7917</a:t>
            </a:r>
            <a:r>
              <a:rPr lang="en-US" altLang="zh-CN" sz="1600">
                <a:sym typeface="+mn-ea"/>
              </a:rPr>
              <a:t> (Strong predictive power).</a:t>
            </a:r>
            <a:endParaRPr lang="en-US" altLang="zh-CN" sz="1600">
              <a:sym typeface="+mn-ea"/>
            </a:endParaRPr>
          </a:p>
          <a:p>
            <a:pPr marL="342900" lvl="0" indent="-342900" algn="l">
              <a:buClrTx/>
              <a:buSzTx/>
              <a:buFont typeface="+mj-lt"/>
              <a:buAutoNum type="alphaLcParenR"/>
            </a:pPr>
            <a:r>
              <a:rPr lang="en-US" altLang="zh-CN" sz="1600">
                <a:sym typeface="+mn-ea"/>
              </a:rPr>
              <a:t>Outperformed Logistic Regression &amp; SVC.</a:t>
            </a:r>
            <a:endParaRPr lang="en-US" altLang="zh-CN" sz="1600">
              <a:sym typeface="+mn-ea"/>
            </a:endParaRPr>
          </a:p>
        </p:txBody>
      </p:sp>
      <p:sp>
        <p:nvSpPr>
          <p:cNvPr id="20" name="圆角矩形 19"/>
          <p:cNvSpPr/>
          <p:nvPr/>
        </p:nvSpPr>
        <p:spPr>
          <a:xfrm>
            <a:off x="4860290" y="4748530"/>
            <a:ext cx="3428365" cy="1407795"/>
          </a:xfrm>
          <a:prstGeom prst="roundRect">
            <a:avLst/>
          </a:prstGeom>
          <a:solidFill>
            <a:schemeClr val="accent6">
              <a:lumMod val="75000"/>
            </a:schemeClr>
          </a:solidFill>
        </p:spPr>
        <p:style>
          <a:lnRef idx="0">
            <a:srgbClr val="FFFFFF"/>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indent="0" algn="l">
              <a:buClrTx/>
              <a:buSzTx/>
              <a:buFont typeface="Arial" panose="020B0604020202020204" pitchFamily="34" charset="0"/>
              <a:buNone/>
            </a:pPr>
            <a:r>
              <a:rPr lang="en-US" altLang="zh-CN" b="1">
                <a:sym typeface="+mn-ea"/>
              </a:rPr>
              <a:t>Conclusion: </a:t>
            </a:r>
            <a:endParaRPr lang="en-US" altLang="zh-CN" b="1">
              <a:sym typeface="+mn-ea"/>
            </a:endParaRPr>
          </a:p>
          <a:p>
            <a:pPr lvl="0" indent="0" algn="l">
              <a:buClrTx/>
              <a:buSzTx/>
              <a:buFont typeface="Arial" panose="020B0604020202020204" pitchFamily="34" charset="0"/>
              <a:buNone/>
            </a:pPr>
            <a:r>
              <a:rPr lang="en-US" altLang="zh-CN" sz="1600">
                <a:sym typeface="+mn-ea"/>
              </a:rPr>
              <a:t>Non-linear tree models successfully captured the behavioral patterns.</a:t>
            </a:r>
            <a:endParaRPr lang="en-US" altLang="zh-CN" sz="1600">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67_3*l_h_f*1_3_1"/>
  <p:tag name="KSO_WM_TEMPLATE_CATEGORY" val="diagram"/>
  <p:tag name="KSO_WM_TEMPLATE_INDEX" val="20231967"/>
  <p:tag name="KSO_WM_UNIT_LAYERLEVEL" val="1_1_1"/>
  <p:tag name="KSO_WM_TAG_VERSION" val="3.0"/>
  <p:tag name="KSO_WM_BEAUTIFY_FLAG" val="#wm#"/>
  <p:tag name="KSO_WM_UNIT_VALUE" val="88"/>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内容，简明扼要地阐述您的观点。根据需要增减文字，准确地理解您传达的思想。"/>
  <p:tag name="KSO_WM_UNIT_TEXT_TYPE" val="1"/>
  <p:tag name="KSO_WM_DIAGRAM_USE_COLOR_VALUE" val="{&quot;color_scheme&quot;:1,&quot;color_type&quot;:1,&quot;theme_color_indexes&quot;:[5,6,5,6,5,6]}"/>
</p:tagLst>
</file>

<file path=ppt/tags/tag1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67_3*l_h_a*1_3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67_3*l_h_i*1_3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1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967_3*l_h_f*1_4_1"/>
  <p:tag name="KSO_WM_TEMPLATE_CATEGORY" val="diagram"/>
  <p:tag name="KSO_WM_TEMPLATE_INDEX" val="20231967"/>
  <p:tag name="KSO_WM_UNIT_LAYERLEVEL" val="1_1_1"/>
  <p:tag name="KSO_WM_TAG_VERSION" val="3.0"/>
  <p:tag name="KSO_WM_BEAUTIFY_FLAG" val="#wm#"/>
  <p:tag name="KSO_WM_UNIT_VALUE" val="88"/>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内容，简明扼要地阐述您的观点。根据需要增减文字，准确地理解您传达的思想。"/>
  <p:tag name="KSO_WM_UNIT_TEXT_TYPE" val="1"/>
  <p:tag name="KSO_WM_DIAGRAM_USE_COLOR_VALUE" val="{&quot;color_scheme&quot;:1,&quot;color_type&quot;:1,&quot;theme_color_indexes&quot;:[5,6,5,6,5,6]}"/>
</p:tagLst>
</file>

<file path=ppt/tags/tag1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967_3*l_h_a*1_4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967_3*l_h_i*1_4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1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450_1*l_h_a*1_3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1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450_1*l_h_f*1_3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智能图形项正文内容"/>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50_1*l_h_i*1_1_2"/>
  <p:tag name="KSO_WM_TEMPLATE_CATEGORY" val="diagram"/>
  <p:tag name="KSO_WM_TEMPLATE_INDEX" val="20234450"/>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450_1*l_h_a*1_1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450_1*l_h_f*1_1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项正文具体内容"/>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2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450_1*l_h_a*1_2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标题"/>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450_1*l_h_f*1_2_1"/>
  <p:tag name="KSO_WM_TEMPLATE_CATEGORY" val="diagram"/>
  <p:tag name="KSO_WM_TEMPLATE_INDEX" val="20234450"/>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您的智能图形项正文"/>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450_1*l_h_i*1_2_2"/>
  <p:tag name="KSO_WM_TEMPLATE_CATEGORY" val="diagram"/>
  <p:tag name="KSO_WM_TEMPLATE_INDEX" val="20234450"/>
  <p:tag name="KSO_WM_UNIT_LAYERLEVEL" val="1_1_1"/>
  <p:tag name="KSO_WM_TAG_VERSION" val="3.0"/>
  <p:tag name="KSO_WM_BEAUTIFY_FLAG" val="#wm#"/>
  <p:tag name="KSO_WM_UNIT_LINE_FORE_SCHEMECOLOR_INDEX" val="5"/>
  <p:tag name="KSO_WM_DIAGRAM_MAX_ITEMCNT" val="3"/>
  <p:tag name="KSO_WM_DIAGRAM_MIN_ITEMCNT" val="3"/>
  <p:tag name="KSO_WM_DIAGRAM_VIRTUALLY_FRAME" val="{&quot;height&quot;:314.63116884000726,&quot;left&quot;:0,&quot;top&quot;:171.3364689552683,&quot;width&quot;:720.0392125984251}"/>
  <p:tag name="KSO_WM_DIAGRAM_COLOR_MATCH_VALUE" val="{&quot;shape&quot;:{&quot;fill&quot;:{&quot;type&quot;:0},&quot;glow&quot;:{&quot;colorType&quot;:0},&quot;line&quot;:{&quot;solidLine&quot;:{&quot;brightness&quot;:0.10000000149011612,&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3*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2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3*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5"/>
  <p:tag name="KSO_WM_UNIT_TEXT_TYPE" val="1"/>
  <p:tag name="KSO_WM_UNIT_TEXT_LAYER_COUNT"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2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3*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3*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28.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3*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5"/>
  <p:tag name="KSO_WM_UNIT_TEXT_TYPE" val="1"/>
  <p:tag name="KSO_WM_UNIT_TEXT_LAYER_COUNT"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2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3*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973_3*l_h_i*1_3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73_3*l_h_f*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5"/>
  <p:tag name="KSO_WM_UNIT_TEXT_TYPE" val="1"/>
  <p:tag name="KSO_WM_UNIT_TEXT_LAYER_COUNT"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3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73_3*l_h_i*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3"/>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973_3*l_h_i*1_4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973_3*l_h_f*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5"/>
  <p:tag name="KSO_WM_UNIT_TEXT_TYPE" val="1"/>
  <p:tag name="KSO_WM_UNIT_TEXT_LAYER_COUNT"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3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973_3*l_h_i*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4"/>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3*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3*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73_3*l_h_i*1_3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973_3*l_h_i*1_4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3*l_h_f*1_1_1"/>
  <p:tag name="KSO_WM_TEMPLATE_CATEGORY" val="diagram"/>
  <p:tag name="KSO_WM_TEMPLATE_INDEX" val="20231967"/>
  <p:tag name="KSO_WM_UNIT_LAYERLEVEL" val="1_1_1"/>
  <p:tag name="KSO_WM_TAG_VERSION" val="3.0"/>
  <p:tag name="KSO_WM_BEAUTIFY_FLAG" val="#wm#"/>
  <p:tag name="KSO_WM_UNIT_VALUE" val="88"/>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内容，简明扼要地阐述您的观点。根据需要增减文字，准确地理解您传达的思想。"/>
  <p:tag name="KSO_WM_UNIT_TEXT_TYPE" val="1"/>
  <p:tag name="KSO_WM_DIAGRAM_USE_COLOR_VALUE" val="{&quot;color_scheme&quot;:1,&quot;color_type&quot;:1,&quot;theme_color_indexes&quot;:[5,6,5,6,5,6]}"/>
</p:tagLst>
</file>

<file path=ppt/tags/tag4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3*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3*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73_3*l_h_a*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231973_3*l_h_a*1_4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263.9466031406244,&quot;left&quot;:26.45,&quot;top&quot;:169.2533968593756,&quot;width&quot;:657.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4.xml><?xml version="1.0" encoding="utf-8"?>
<p:tagLst xmlns:p="http://schemas.openxmlformats.org/presentationml/2006/main">
  <p:tag name="resource_record_key" val="{&quot;70&quot;:[3321442,3325124,3321482]}"/>
</p:tagLst>
</file>

<file path=ppt/tags/tag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3*l_h_a*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9"/>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3*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3*l_h_f*1_2_1"/>
  <p:tag name="KSO_WM_TEMPLATE_CATEGORY" val="diagram"/>
  <p:tag name="KSO_WM_TEMPLATE_INDEX" val="20231967"/>
  <p:tag name="KSO_WM_UNIT_LAYERLEVEL" val="1_1_1"/>
  <p:tag name="KSO_WM_TAG_VERSION" val="3.0"/>
  <p:tag name="KSO_WM_BEAUTIFY_FLAG" val="#wm#"/>
  <p:tag name="KSO_WM_UNIT_VALUE" val="88"/>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文本内容，简明扼要地阐述您的观点。根据需要增减文字，准确地理解您传达的思想。"/>
  <p:tag name="KSO_WM_UNIT_TEXT_TYPE" val="1"/>
  <p:tag name="KSO_WM_DIAGRAM_USE_COLOR_VALUE" val="{&quot;color_scheme&quot;:1,&quot;color_type&quot;:1,&quot;theme_color_indexes&quot;:[5,6,5,6,5,6]}"/>
</p:tagLst>
</file>

<file path=ppt/tags/tag8.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3*l_h_a*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3*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59.1009448818898,&quot;left&quot;:-0.003858267716535433,&quot;top&quot;:137.7990551181102,&quot;width&quot;:736.910551181102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3056</Words>
  <Application>WPS 演示</Application>
  <PresentationFormat>On-screen Show (4:3)</PresentationFormat>
  <Paragraphs>153</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PMingLiU</vt:lpstr>
      <vt:lpstr>MingLiU-ExtB</vt:lpstr>
      <vt:lpstr>Times New Roman</vt:lpstr>
      <vt:lpstr>微软雅黑</vt:lpstr>
      <vt:lpstr>Arial Unicode MS</vt:lpstr>
      <vt:lpstr>Calibri</vt:lpstr>
      <vt:lpstr>PMingLiU</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jackho</dc:creator>
  <cp:lastModifiedBy>何以清尘</cp:lastModifiedBy>
  <cp:revision>59</cp:revision>
  <dcterms:created xsi:type="dcterms:W3CDTF">2014-08-25T07:36:00Z</dcterms:created>
  <dcterms:modified xsi:type="dcterms:W3CDTF">2025-12-14T06:59:55Z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66F9111BA85248D0AF05C318F9660EC4_13</vt:lpwstr>
  </property>
  <property fmtid="{D5CDD505-2E9C-101B-9397-08002B2CF9AE}" pid="3" name="KSOProductBuildVer">
    <vt:lpwstr>2052-12.1.0.24034</vt:lpwstr>
  </property>
</Properties>
</file>